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8" r:id="rId4"/>
  </p:sldMasterIdLst>
  <p:notesMasterIdLst>
    <p:notesMasterId r:id="rId59"/>
  </p:notesMasterIdLst>
  <p:sldIdLst>
    <p:sldId id="256" r:id="rId5"/>
    <p:sldId id="259" r:id="rId6"/>
    <p:sldId id="260" r:id="rId7"/>
    <p:sldId id="261" r:id="rId8"/>
    <p:sldId id="262" r:id="rId9"/>
    <p:sldId id="264" r:id="rId10"/>
    <p:sldId id="265" r:id="rId11"/>
    <p:sldId id="270" r:id="rId12"/>
    <p:sldId id="273" r:id="rId13"/>
    <p:sldId id="274" r:id="rId14"/>
    <p:sldId id="272" r:id="rId15"/>
    <p:sldId id="275" r:id="rId16"/>
    <p:sldId id="276" r:id="rId17"/>
    <p:sldId id="278" r:id="rId18"/>
    <p:sldId id="279" r:id="rId19"/>
    <p:sldId id="280" r:id="rId20"/>
    <p:sldId id="281" r:id="rId21"/>
    <p:sldId id="282" r:id="rId22"/>
    <p:sldId id="283" r:id="rId23"/>
    <p:sldId id="284" r:id="rId24"/>
    <p:sldId id="285" r:id="rId25"/>
    <p:sldId id="271" r:id="rId26"/>
    <p:sldId id="266" r:id="rId27"/>
    <p:sldId id="267" r:id="rId28"/>
    <p:sldId id="268" r:id="rId29"/>
    <p:sldId id="287" r:id="rId30"/>
    <p:sldId id="286" r:id="rId31"/>
    <p:sldId id="288" r:id="rId32"/>
    <p:sldId id="289" r:id="rId33"/>
    <p:sldId id="290" r:id="rId34"/>
    <p:sldId id="291" r:id="rId35"/>
    <p:sldId id="292" r:id="rId36"/>
    <p:sldId id="296" r:id="rId37"/>
    <p:sldId id="294" r:id="rId38"/>
    <p:sldId id="297" r:id="rId39"/>
    <p:sldId id="295" r:id="rId40"/>
    <p:sldId id="298" r:id="rId41"/>
    <p:sldId id="299" r:id="rId42"/>
    <p:sldId id="300" r:id="rId43"/>
    <p:sldId id="301" r:id="rId44"/>
    <p:sldId id="302" r:id="rId45"/>
    <p:sldId id="303" r:id="rId46"/>
    <p:sldId id="304" r:id="rId47"/>
    <p:sldId id="305" r:id="rId48"/>
    <p:sldId id="306" r:id="rId49"/>
    <p:sldId id="307" r:id="rId50"/>
    <p:sldId id="308" r:id="rId51"/>
    <p:sldId id="310" r:id="rId52"/>
    <p:sldId id="312" r:id="rId53"/>
    <p:sldId id="313" r:id="rId54"/>
    <p:sldId id="314" r:id="rId55"/>
    <p:sldId id="315" r:id="rId56"/>
    <p:sldId id="269" r:id="rId57"/>
    <p:sldId id="316" r:id="rId5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80" autoAdjust="0"/>
    <p:restoredTop sz="94660"/>
  </p:normalViewPr>
  <p:slideViewPr>
    <p:cSldViewPr snapToGrid="0">
      <p:cViewPr varScale="1">
        <p:scale>
          <a:sx n="82" d="100"/>
          <a:sy n="82" d="100"/>
        </p:scale>
        <p:origin x="629"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5" Type="http://schemas.openxmlformats.org/officeDocument/2006/relationships/slide" Target="slides/slide1.xml"/><Relationship Id="rId61" Type="http://schemas.openxmlformats.org/officeDocument/2006/relationships/viewProps" Target="viewProp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notesMaster" Target="notesMasters/notesMaster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2E4D476-4583-4B99-9C6F-CB51B17D7C01}" type="datetimeFigureOut">
              <a:rPr lang="en-IN" smtClean="0"/>
              <a:t>26-12-2023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9751FA9-5760-4D97-8ACC-91E1A7F3A4A7}" type="slidenum">
              <a:rPr lang="en-IN" smtClean="0"/>
              <a:t>‹#›</a:t>
            </a:fld>
            <a:endParaRPr lang="en-IN"/>
          </a:p>
        </p:txBody>
      </p:sp>
    </p:spTree>
    <p:extLst>
      <p:ext uri="{BB962C8B-B14F-4D97-AF65-F5344CB8AC3E}">
        <p14:creationId xmlns:p14="http://schemas.microsoft.com/office/powerpoint/2010/main" val="24507775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B9751FA9-5760-4D97-8ACC-91E1A7F3A4A7}" type="slidenum">
              <a:rPr lang="en-IN" smtClean="0"/>
              <a:t>3</a:t>
            </a:fld>
            <a:endParaRPr lang="en-IN"/>
          </a:p>
        </p:txBody>
      </p:sp>
    </p:spTree>
    <p:extLst>
      <p:ext uri="{BB962C8B-B14F-4D97-AF65-F5344CB8AC3E}">
        <p14:creationId xmlns:p14="http://schemas.microsoft.com/office/powerpoint/2010/main" val="18231560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9751FA9-5760-4D97-8ACC-91E1A7F3A4A7}" type="slidenum">
              <a:rPr lang="en-IN" smtClean="0"/>
              <a:t>45</a:t>
            </a:fld>
            <a:endParaRPr lang="en-IN"/>
          </a:p>
        </p:txBody>
      </p:sp>
    </p:spTree>
    <p:extLst>
      <p:ext uri="{BB962C8B-B14F-4D97-AF65-F5344CB8AC3E}">
        <p14:creationId xmlns:p14="http://schemas.microsoft.com/office/powerpoint/2010/main" val="31048136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9751FA9-5760-4D97-8ACC-91E1A7F3A4A7}" type="slidenum">
              <a:rPr lang="en-IN" smtClean="0"/>
              <a:t>46</a:t>
            </a:fld>
            <a:endParaRPr lang="en-IN"/>
          </a:p>
        </p:txBody>
      </p:sp>
    </p:spTree>
    <p:extLst>
      <p:ext uri="{BB962C8B-B14F-4D97-AF65-F5344CB8AC3E}">
        <p14:creationId xmlns:p14="http://schemas.microsoft.com/office/powerpoint/2010/main" val="19942061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9751FA9-5760-4D97-8ACC-91E1A7F3A4A7}" type="slidenum">
              <a:rPr lang="en-IN" smtClean="0"/>
              <a:t>47</a:t>
            </a:fld>
            <a:endParaRPr lang="en-IN"/>
          </a:p>
        </p:txBody>
      </p:sp>
    </p:spTree>
    <p:extLst>
      <p:ext uri="{BB962C8B-B14F-4D97-AF65-F5344CB8AC3E}">
        <p14:creationId xmlns:p14="http://schemas.microsoft.com/office/powerpoint/2010/main" val="24444715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9751FA9-5760-4D97-8ACC-91E1A7F3A4A7}" type="slidenum">
              <a:rPr lang="en-IN" smtClean="0"/>
              <a:t>48</a:t>
            </a:fld>
            <a:endParaRPr lang="en-IN"/>
          </a:p>
        </p:txBody>
      </p:sp>
    </p:spTree>
    <p:extLst>
      <p:ext uri="{BB962C8B-B14F-4D97-AF65-F5344CB8AC3E}">
        <p14:creationId xmlns:p14="http://schemas.microsoft.com/office/powerpoint/2010/main" val="19861064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9751FA9-5760-4D97-8ACC-91E1A7F3A4A7}" type="slidenum">
              <a:rPr lang="en-IN" smtClean="0"/>
              <a:t>49</a:t>
            </a:fld>
            <a:endParaRPr lang="en-IN"/>
          </a:p>
        </p:txBody>
      </p:sp>
    </p:spTree>
    <p:extLst>
      <p:ext uri="{BB962C8B-B14F-4D97-AF65-F5344CB8AC3E}">
        <p14:creationId xmlns:p14="http://schemas.microsoft.com/office/powerpoint/2010/main" val="19142024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B9751FA9-5760-4D97-8ACC-91E1A7F3A4A7}" type="slidenum">
              <a:rPr lang="en-IN" smtClean="0"/>
              <a:t>4</a:t>
            </a:fld>
            <a:endParaRPr lang="en-IN"/>
          </a:p>
        </p:txBody>
      </p:sp>
    </p:spTree>
    <p:extLst>
      <p:ext uri="{BB962C8B-B14F-4D97-AF65-F5344CB8AC3E}">
        <p14:creationId xmlns:p14="http://schemas.microsoft.com/office/powerpoint/2010/main" val="35376063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B9751FA9-5760-4D97-8ACC-91E1A7F3A4A7}" type="slidenum">
              <a:rPr lang="en-IN" smtClean="0"/>
              <a:t>6</a:t>
            </a:fld>
            <a:endParaRPr lang="en-IN"/>
          </a:p>
        </p:txBody>
      </p:sp>
    </p:spTree>
    <p:extLst>
      <p:ext uri="{BB962C8B-B14F-4D97-AF65-F5344CB8AC3E}">
        <p14:creationId xmlns:p14="http://schemas.microsoft.com/office/powerpoint/2010/main" val="41188365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B9751FA9-5760-4D97-8ACC-91E1A7F3A4A7}" type="slidenum">
              <a:rPr lang="en-IN" smtClean="0"/>
              <a:t>14</a:t>
            </a:fld>
            <a:endParaRPr lang="en-IN"/>
          </a:p>
        </p:txBody>
      </p:sp>
    </p:spTree>
    <p:extLst>
      <p:ext uri="{BB962C8B-B14F-4D97-AF65-F5344CB8AC3E}">
        <p14:creationId xmlns:p14="http://schemas.microsoft.com/office/powerpoint/2010/main" val="25111115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B9751FA9-5760-4D97-8ACC-91E1A7F3A4A7}" type="slidenum">
              <a:rPr lang="en-IN" smtClean="0"/>
              <a:t>32</a:t>
            </a:fld>
            <a:endParaRPr lang="en-IN"/>
          </a:p>
        </p:txBody>
      </p:sp>
    </p:spTree>
    <p:extLst>
      <p:ext uri="{BB962C8B-B14F-4D97-AF65-F5344CB8AC3E}">
        <p14:creationId xmlns:p14="http://schemas.microsoft.com/office/powerpoint/2010/main" val="42820834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9751FA9-5760-4D97-8ACC-91E1A7F3A4A7}" type="slidenum">
              <a:rPr lang="en-IN" smtClean="0"/>
              <a:t>39</a:t>
            </a:fld>
            <a:endParaRPr lang="en-IN"/>
          </a:p>
        </p:txBody>
      </p:sp>
    </p:spTree>
    <p:extLst>
      <p:ext uri="{BB962C8B-B14F-4D97-AF65-F5344CB8AC3E}">
        <p14:creationId xmlns:p14="http://schemas.microsoft.com/office/powerpoint/2010/main" val="15912495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9751FA9-5760-4D97-8ACC-91E1A7F3A4A7}" type="slidenum">
              <a:rPr lang="en-IN" smtClean="0"/>
              <a:t>41</a:t>
            </a:fld>
            <a:endParaRPr lang="en-IN"/>
          </a:p>
        </p:txBody>
      </p:sp>
    </p:spTree>
    <p:extLst>
      <p:ext uri="{BB962C8B-B14F-4D97-AF65-F5344CB8AC3E}">
        <p14:creationId xmlns:p14="http://schemas.microsoft.com/office/powerpoint/2010/main" val="7604828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9751FA9-5760-4D97-8ACC-91E1A7F3A4A7}" type="slidenum">
              <a:rPr lang="en-IN" smtClean="0"/>
              <a:t>43</a:t>
            </a:fld>
            <a:endParaRPr lang="en-IN"/>
          </a:p>
        </p:txBody>
      </p:sp>
    </p:spTree>
    <p:extLst>
      <p:ext uri="{BB962C8B-B14F-4D97-AF65-F5344CB8AC3E}">
        <p14:creationId xmlns:p14="http://schemas.microsoft.com/office/powerpoint/2010/main" val="18298246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9751FA9-5760-4D97-8ACC-91E1A7F3A4A7}" type="slidenum">
              <a:rPr lang="en-IN" smtClean="0"/>
              <a:t>44</a:t>
            </a:fld>
            <a:endParaRPr lang="en-IN"/>
          </a:p>
        </p:txBody>
      </p:sp>
    </p:spTree>
    <p:extLst>
      <p:ext uri="{BB962C8B-B14F-4D97-AF65-F5344CB8AC3E}">
        <p14:creationId xmlns:p14="http://schemas.microsoft.com/office/powerpoint/2010/main" val="301163563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5185BB-8B07-4DC9-86F3-2A225C77748D}"/>
              </a:ext>
            </a:extLst>
          </p:cNvPr>
          <p:cNvSpPr>
            <a:spLocks noGrp="1"/>
          </p:cNvSpPr>
          <p:nvPr>
            <p:ph type="ctrTitle"/>
          </p:nvPr>
        </p:nvSpPr>
        <p:spPr>
          <a:xfrm>
            <a:off x="1600200" y="1261872"/>
            <a:ext cx="7638222" cy="2852928"/>
          </a:xfrm>
        </p:spPr>
        <p:txBody>
          <a:bodyPr anchor="b">
            <a:normAutofit/>
          </a:bodyPr>
          <a:lstStyle>
            <a:lvl1pPr algn="l">
              <a:lnSpc>
                <a:spcPct val="130000"/>
              </a:lnSpc>
              <a:defRPr sz="3600" spc="1300" baseline="0"/>
            </a:lvl1pPr>
          </a:lstStyle>
          <a:p>
            <a:r>
              <a:rPr lang="en-US"/>
              <a:t>Click to edit Master title style</a:t>
            </a:r>
          </a:p>
        </p:txBody>
      </p:sp>
      <p:sp>
        <p:nvSpPr>
          <p:cNvPr id="3" name="Subtitle 2">
            <a:extLst>
              <a:ext uri="{FF2B5EF4-FFF2-40B4-BE49-F238E27FC236}">
                <a16:creationId xmlns:a16="http://schemas.microsoft.com/office/drawing/2014/main" id="{514D496A-6E7A-4923-8ED5-B4164125DEB6}"/>
              </a:ext>
            </a:extLst>
          </p:cNvPr>
          <p:cNvSpPr>
            <a:spLocks noGrp="1"/>
          </p:cNvSpPr>
          <p:nvPr>
            <p:ph type="subTitle" idx="1"/>
          </p:nvPr>
        </p:nvSpPr>
        <p:spPr>
          <a:xfrm>
            <a:off x="1600200" y="4681728"/>
            <a:ext cx="7638222" cy="929296"/>
          </a:xfrm>
          <a:prstGeom prst="rect">
            <a:avLst/>
          </a:prstGeom>
        </p:spPr>
        <p:txBody>
          <a:bodyPr>
            <a:normAutofit/>
          </a:bodyPr>
          <a:lstStyle>
            <a:lvl1pPr marL="0" indent="0" algn="l">
              <a:lnSpc>
                <a:spcPct val="130000"/>
              </a:lnSpc>
              <a:buNone/>
              <a:defRPr sz="1600" b="1" cap="all" spc="6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F5E3D20-43DC-4C14-8CFF-18545AED1B5B}"/>
              </a:ext>
            </a:extLst>
          </p:cNvPr>
          <p:cNvSpPr>
            <a:spLocks noGrp="1"/>
          </p:cNvSpPr>
          <p:nvPr>
            <p:ph type="dt" sz="half" idx="10"/>
          </p:nvPr>
        </p:nvSpPr>
        <p:spPr/>
        <p:txBody>
          <a:bodyPr/>
          <a:lstStyle/>
          <a:p>
            <a:fld id="{E6171E64-FE02-4DE5-B72F-53C3706641C3}" type="datetimeFigureOut">
              <a:rPr lang="en-US" smtClean="0"/>
              <a:t>12/26/2023</a:t>
            </a:fld>
            <a:endParaRPr lang="en-US"/>
          </a:p>
        </p:txBody>
      </p:sp>
      <p:sp>
        <p:nvSpPr>
          <p:cNvPr id="5" name="Footer Placeholder 4">
            <a:extLst>
              <a:ext uri="{FF2B5EF4-FFF2-40B4-BE49-F238E27FC236}">
                <a16:creationId xmlns:a16="http://schemas.microsoft.com/office/drawing/2014/main" id="{E34FC300-5AFC-418B-85FD-EFA94BD7AF4C}"/>
              </a:ext>
            </a:extLst>
          </p:cNvPr>
          <p:cNvSpPr>
            <a:spLocks noGrp="1"/>
          </p:cNvSpPr>
          <p:nvPr>
            <p:ph type="ftr" sz="quarter" idx="11"/>
          </p:nvPr>
        </p:nvSpPr>
        <p:spPr/>
        <p:txBody>
          <a:bodyPr/>
          <a:lstStyle/>
          <a:p>
            <a:r>
              <a:rPr lang="en-US"/>
              <a:t>ANALYSIS AND MACHINING</a:t>
            </a:r>
          </a:p>
        </p:txBody>
      </p:sp>
      <p:sp>
        <p:nvSpPr>
          <p:cNvPr id="6" name="Slide Number Placeholder 5">
            <a:extLst>
              <a:ext uri="{FF2B5EF4-FFF2-40B4-BE49-F238E27FC236}">
                <a16:creationId xmlns:a16="http://schemas.microsoft.com/office/drawing/2014/main" id="{F69C7E81-ED3C-4DB0-8E74-AD2A87E6BE8A}"/>
              </a:ext>
            </a:extLst>
          </p:cNvPr>
          <p:cNvSpPr>
            <a:spLocks noGrp="1"/>
          </p:cNvSpPr>
          <p:nvPr>
            <p:ph type="sldNum" sz="quarter" idx="12"/>
          </p:nvPr>
        </p:nvSpPr>
        <p:spPr/>
        <p:txBody>
          <a:bodyPr/>
          <a:lstStyle/>
          <a:p>
            <a:fld id="{91F18EF7-BE1E-4ECB-84D4-67C2B4D8F095}" type="slidenum">
              <a:rPr lang="en-US" smtClean="0"/>
              <a:t>‹#›</a:t>
            </a:fld>
            <a:endParaRPr lang="en-US"/>
          </a:p>
        </p:txBody>
      </p:sp>
      <p:grpSp>
        <p:nvGrpSpPr>
          <p:cNvPr id="7" name="Group 6">
            <a:extLst>
              <a:ext uri="{FF2B5EF4-FFF2-40B4-BE49-F238E27FC236}">
                <a16:creationId xmlns:a16="http://schemas.microsoft.com/office/drawing/2014/main" id="{F0C817C9-850F-4FB6-B93B-CF3076C4A5C1}"/>
              </a:ext>
            </a:extLst>
          </p:cNvPr>
          <p:cNvGrpSpPr/>
          <p:nvPr/>
        </p:nvGrpSpPr>
        <p:grpSpPr>
          <a:xfrm flipH="1">
            <a:off x="0" y="0"/>
            <a:ext cx="567782" cy="3306479"/>
            <a:chOff x="11619770" y="-2005"/>
            <a:chExt cx="567782" cy="3306479"/>
          </a:xfrm>
        </p:grpSpPr>
        <p:sp>
          <p:nvSpPr>
            <p:cNvPr id="8" name="Freeform: Shape 7">
              <a:extLst>
                <a:ext uri="{FF2B5EF4-FFF2-40B4-BE49-F238E27FC236}">
                  <a16:creationId xmlns:a16="http://schemas.microsoft.com/office/drawing/2014/main" id="{159433A8-B67D-4675-AFDE-131069A709FC}"/>
                </a:ext>
              </a:extLst>
            </p:cNvPr>
            <p:cNvSpPr/>
            <p:nvPr/>
          </p:nvSpPr>
          <p:spPr>
            <a:xfrm flipV="1">
              <a:off x="11619770" y="373807"/>
              <a:ext cx="526228" cy="2930667"/>
            </a:xfrm>
            <a:custGeom>
              <a:avLst/>
              <a:gdLst>
                <a:gd name="connsiteX0" fmla="*/ 757287 w 757287"/>
                <a:gd name="connsiteY0" fmla="*/ 3694096 h 3694096"/>
                <a:gd name="connsiteX1" fmla="*/ 757287 w 757287"/>
                <a:gd name="connsiteY1" fmla="*/ 0 h 3694096"/>
                <a:gd name="connsiteX2" fmla="*/ 0 w 757287"/>
                <a:gd name="connsiteY2" fmla="*/ 0 h 3694096"/>
                <a:gd name="connsiteX3" fmla="*/ 0 w 757287"/>
                <a:gd name="connsiteY3" fmla="*/ 3686094 h 3694096"/>
              </a:gdLst>
              <a:ahLst/>
              <a:cxnLst>
                <a:cxn ang="0">
                  <a:pos x="connsiteX0" y="connsiteY0"/>
                </a:cxn>
                <a:cxn ang="0">
                  <a:pos x="connsiteX1" y="connsiteY1"/>
                </a:cxn>
                <a:cxn ang="0">
                  <a:pos x="connsiteX2" y="connsiteY2"/>
                </a:cxn>
                <a:cxn ang="0">
                  <a:pos x="connsiteX3" y="connsiteY3"/>
                </a:cxn>
              </a:cxnLst>
              <a:rect l="l" t="t" r="r" b="b"/>
              <a:pathLst>
                <a:path w="757287" h="3694096">
                  <a:moveTo>
                    <a:pt x="757287" y="3694096"/>
                  </a:moveTo>
                  <a:lnTo>
                    <a:pt x="757287" y="0"/>
                  </a:lnTo>
                  <a:lnTo>
                    <a:pt x="0" y="0"/>
                  </a:lnTo>
                  <a:lnTo>
                    <a:pt x="0" y="3686094"/>
                  </a:lnTo>
                  <a:close/>
                </a:path>
              </a:pathLst>
            </a:custGeom>
            <a:blipFill dpi="0" rotWithShape="1">
              <a:blip r:embed="rId2">
                <a:extLst>
                  <a:ext uri="{96DAC541-7B7A-43D3-8B79-37D633B846F1}">
                    <asvg:svgBlip xmlns:asvg="http://schemas.microsoft.com/office/drawing/2016/SVG/main" r:embed="rId3"/>
                  </a:ext>
                </a:extLst>
              </a:blip>
              <a:srcRect/>
              <a:tile tx="0" ty="0" sx="6000" sy="6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Rectangle 8">
              <a:extLst>
                <a:ext uri="{FF2B5EF4-FFF2-40B4-BE49-F238E27FC236}">
                  <a16:creationId xmlns:a16="http://schemas.microsoft.com/office/drawing/2014/main" id="{E1CD1C45-6A4D-4237-B39C-2D58F401A8C5}"/>
                </a:ext>
                <a:ext uri="{C183D7F6-B498-43B3-948B-1728B52AA6E4}">
                  <adec:decorative xmlns:adec="http://schemas.microsoft.com/office/drawing/2017/decorative" val="1"/>
                </a:ext>
              </a:extLst>
            </p:cNvPr>
            <p:cNvSpPr/>
            <p:nvPr/>
          </p:nvSpPr>
          <p:spPr>
            <a:xfrm flipH="1" flipV="1">
              <a:off x="11980943" y="-2005"/>
              <a:ext cx="206609" cy="20213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807543932"/>
      </p:ext>
    </p:extLst>
  </p:cSld>
  <p:clrMapOvr>
    <a:masterClrMapping/>
  </p:clrMapOvr>
  <p:hf hdr="0" dt="0"/>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2958AD-1CAD-45B3-B83D-DC9D33CD613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9153F2E-0397-4423-8A88-D0059DEAF0CE}"/>
              </a:ext>
            </a:extLst>
          </p:cNvPr>
          <p:cNvSpPr>
            <a:spLocks noGrp="1"/>
          </p:cNvSpPr>
          <p:nvPr>
            <p:ph type="body" orient="vert" idx="1"/>
          </p:nvPr>
        </p:nvSpPr>
        <p:spPr>
          <a:xfrm>
            <a:off x="808662" y="2019299"/>
            <a:ext cx="10357666" cy="4114801"/>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27ADDE1-7025-4FA9-822D-481685085490}"/>
              </a:ext>
            </a:extLst>
          </p:cNvPr>
          <p:cNvSpPr>
            <a:spLocks noGrp="1"/>
          </p:cNvSpPr>
          <p:nvPr>
            <p:ph type="dt" sz="half" idx="10"/>
          </p:nvPr>
        </p:nvSpPr>
        <p:spPr/>
        <p:txBody>
          <a:bodyPr/>
          <a:lstStyle/>
          <a:p>
            <a:fld id="{E6171E64-FE02-4DE5-B72F-53C3706641C3}" type="datetimeFigureOut">
              <a:rPr lang="en-US" smtClean="0"/>
              <a:t>12/26/2023</a:t>
            </a:fld>
            <a:endParaRPr lang="en-US"/>
          </a:p>
        </p:txBody>
      </p:sp>
      <p:sp>
        <p:nvSpPr>
          <p:cNvPr id="5" name="Footer Placeholder 4">
            <a:extLst>
              <a:ext uri="{FF2B5EF4-FFF2-40B4-BE49-F238E27FC236}">
                <a16:creationId xmlns:a16="http://schemas.microsoft.com/office/drawing/2014/main" id="{6B2A73E0-F328-46DC-98BE-CA0981F75A38}"/>
              </a:ext>
            </a:extLst>
          </p:cNvPr>
          <p:cNvSpPr>
            <a:spLocks noGrp="1"/>
          </p:cNvSpPr>
          <p:nvPr>
            <p:ph type="ftr" sz="quarter" idx="11"/>
          </p:nvPr>
        </p:nvSpPr>
        <p:spPr/>
        <p:txBody>
          <a:bodyPr/>
          <a:lstStyle/>
          <a:p>
            <a:r>
              <a:rPr lang="en-US"/>
              <a:t>ANALYSIS AND MACHINING</a:t>
            </a:r>
          </a:p>
        </p:txBody>
      </p:sp>
      <p:sp>
        <p:nvSpPr>
          <p:cNvPr id="6" name="Slide Number Placeholder 5">
            <a:extLst>
              <a:ext uri="{FF2B5EF4-FFF2-40B4-BE49-F238E27FC236}">
                <a16:creationId xmlns:a16="http://schemas.microsoft.com/office/drawing/2014/main" id="{24652226-010C-494F-8BE8-BF91F3553DD5}"/>
              </a:ext>
            </a:extLst>
          </p:cNvPr>
          <p:cNvSpPr>
            <a:spLocks noGrp="1"/>
          </p:cNvSpPr>
          <p:nvPr>
            <p:ph type="sldNum" sz="quarter" idx="12"/>
          </p:nvPr>
        </p:nvSpPr>
        <p:spPr/>
        <p:txBody>
          <a:bodyPr/>
          <a:lstStyle/>
          <a:p>
            <a:fld id="{91F18EF7-BE1E-4ECB-84D4-67C2B4D8F095}" type="slidenum">
              <a:rPr lang="en-US" smtClean="0"/>
              <a:t>‹#›</a:t>
            </a:fld>
            <a:endParaRPr lang="en-US"/>
          </a:p>
        </p:txBody>
      </p:sp>
      <p:grpSp>
        <p:nvGrpSpPr>
          <p:cNvPr id="7" name="Group 6">
            <a:extLst>
              <a:ext uri="{FF2B5EF4-FFF2-40B4-BE49-F238E27FC236}">
                <a16:creationId xmlns:a16="http://schemas.microsoft.com/office/drawing/2014/main" id="{9F89E9C4-9D18-4529-BC0C-68EAE507CDF8}"/>
              </a:ext>
            </a:extLst>
          </p:cNvPr>
          <p:cNvGrpSpPr/>
          <p:nvPr/>
        </p:nvGrpSpPr>
        <p:grpSpPr>
          <a:xfrm flipH="1" flipV="1">
            <a:off x="0" y="3551521"/>
            <a:ext cx="567782" cy="3306479"/>
            <a:chOff x="11619770" y="-2005"/>
            <a:chExt cx="567782" cy="3306479"/>
          </a:xfrm>
        </p:grpSpPr>
        <p:sp>
          <p:nvSpPr>
            <p:cNvPr id="8" name="Freeform: Shape 7">
              <a:extLst>
                <a:ext uri="{FF2B5EF4-FFF2-40B4-BE49-F238E27FC236}">
                  <a16:creationId xmlns:a16="http://schemas.microsoft.com/office/drawing/2014/main" id="{D7DF5937-0C03-4786-AB62-3CF7CECB92D6}"/>
                </a:ext>
              </a:extLst>
            </p:cNvPr>
            <p:cNvSpPr/>
            <p:nvPr/>
          </p:nvSpPr>
          <p:spPr>
            <a:xfrm flipV="1">
              <a:off x="11619770" y="373807"/>
              <a:ext cx="526228" cy="2930667"/>
            </a:xfrm>
            <a:custGeom>
              <a:avLst/>
              <a:gdLst>
                <a:gd name="connsiteX0" fmla="*/ 757287 w 757287"/>
                <a:gd name="connsiteY0" fmla="*/ 3694096 h 3694096"/>
                <a:gd name="connsiteX1" fmla="*/ 757287 w 757287"/>
                <a:gd name="connsiteY1" fmla="*/ 0 h 3694096"/>
                <a:gd name="connsiteX2" fmla="*/ 0 w 757287"/>
                <a:gd name="connsiteY2" fmla="*/ 0 h 3694096"/>
                <a:gd name="connsiteX3" fmla="*/ 0 w 757287"/>
                <a:gd name="connsiteY3" fmla="*/ 3686094 h 3694096"/>
              </a:gdLst>
              <a:ahLst/>
              <a:cxnLst>
                <a:cxn ang="0">
                  <a:pos x="connsiteX0" y="connsiteY0"/>
                </a:cxn>
                <a:cxn ang="0">
                  <a:pos x="connsiteX1" y="connsiteY1"/>
                </a:cxn>
                <a:cxn ang="0">
                  <a:pos x="connsiteX2" y="connsiteY2"/>
                </a:cxn>
                <a:cxn ang="0">
                  <a:pos x="connsiteX3" y="connsiteY3"/>
                </a:cxn>
              </a:cxnLst>
              <a:rect l="l" t="t" r="r" b="b"/>
              <a:pathLst>
                <a:path w="757287" h="3694096">
                  <a:moveTo>
                    <a:pt x="757287" y="3694096"/>
                  </a:moveTo>
                  <a:lnTo>
                    <a:pt x="757287" y="0"/>
                  </a:lnTo>
                  <a:lnTo>
                    <a:pt x="0" y="0"/>
                  </a:lnTo>
                  <a:lnTo>
                    <a:pt x="0" y="3686094"/>
                  </a:lnTo>
                  <a:close/>
                </a:path>
              </a:pathLst>
            </a:custGeom>
            <a:blipFill dpi="0" rotWithShape="1">
              <a:blip r:embed="rId2">
                <a:extLst>
                  <a:ext uri="{96DAC541-7B7A-43D3-8B79-37D633B846F1}">
                    <asvg:svgBlip xmlns:asvg="http://schemas.microsoft.com/office/drawing/2016/SVG/main" r:embed="rId3"/>
                  </a:ext>
                </a:extLst>
              </a:blip>
              <a:srcRect/>
              <a:tile tx="0" ty="0" sx="6000" sy="6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Rectangle 8">
              <a:extLst>
                <a:ext uri="{FF2B5EF4-FFF2-40B4-BE49-F238E27FC236}">
                  <a16:creationId xmlns:a16="http://schemas.microsoft.com/office/drawing/2014/main" id="{E9AD93DB-2DB0-4B2D-884B-6EC45344325B}"/>
                </a:ext>
                <a:ext uri="{C183D7F6-B498-43B3-948B-1728B52AA6E4}">
                  <adec:decorative xmlns:adec="http://schemas.microsoft.com/office/drawing/2017/decorative" val="1"/>
                </a:ext>
              </a:extLst>
            </p:cNvPr>
            <p:cNvSpPr/>
            <p:nvPr/>
          </p:nvSpPr>
          <p:spPr>
            <a:xfrm flipH="1" flipV="1">
              <a:off x="11980943" y="-2005"/>
              <a:ext cx="206609" cy="20213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268469510"/>
      </p:ext>
    </p:extLst>
  </p:cSld>
  <p:clrMapOvr>
    <a:masterClrMapping/>
  </p:clrMapOvr>
  <p:hf hdr="0" dt="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9C635D0-31D9-44E1-911D-F7D5D5400992}"/>
              </a:ext>
            </a:extLst>
          </p:cNvPr>
          <p:cNvSpPr>
            <a:spLocks noGrp="1"/>
          </p:cNvSpPr>
          <p:nvPr>
            <p:ph type="title" orient="vert"/>
          </p:nvPr>
        </p:nvSpPr>
        <p:spPr>
          <a:xfrm>
            <a:off x="8853914" y="624313"/>
            <a:ext cx="2537986" cy="5509787"/>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67F9230-1FA4-439D-A800-B5F006F07C0D}"/>
              </a:ext>
            </a:extLst>
          </p:cNvPr>
          <p:cNvSpPr>
            <a:spLocks noGrp="1"/>
          </p:cNvSpPr>
          <p:nvPr>
            <p:ph type="body" orient="vert" idx="1"/>
          </p:nvPr>
        </p:nvSpPr>
        <p:spPr>
          <a:xfrm>
            <a:off x="800100" y="624313"/>
            <a:ext cx="7816542" cy="5509787"/>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5AB2A3-7055-43AF-8BAB-0A9B7444867A}"/>
              </a:ext>
            </a:extLst>
          </p:cNvPr>
          <p:cNvSpPr>
            <a:spLocks noGrp="1"/>
          </p:cNvSpPr>
          <p:nvPr>
            <p:ph type="dt" sz="half" idx="10"/>
          </p:nvPr>
        </p:nvSpPr>
        <p:spPr/>
        <p:txBody>
          <a:bodyPr/>
          <a:lstStyle/>
          <a:p>
            <a:fld id="{E6171E64-FE02-4DE5-B72F-53C3706641C3}" type="datetimeFigureOut">
              <a:rPr lang="en-US" smtClean="0"/>
              <a:t>12/26/2023</a:t>
            </a:fld>
            <a:endParaRPr lang="en-US"/>
          </a:p>
        </p:txBody>
      </p:sp>
      <p:sp>
        <p:nvSpPr>
          <p:cNvPr id="5" name="Footer Placeholder 4">
            <a:extLst>
              <a:ext uri="{FF2B5EF4-FFF2-40B4-BE49-F238E27FC236}">
                <a16:creationId xmlns:a16="http://schemas.microsoft.com/office/drawing/2014/main" id="{EE9A1821-A311-49CD-BCB4-B4BC88661019}"/>
              </a:ext>
            </a:extLst>
          </p:cNvPr>
          <p:cNvSpPr>
            <a:spLocks noGrp="1"/>
          </p:cNvSpPr>
          <p:nvPr>
            <p:ph type="ftr" sz="quarter" idx="11"/>
          </p:nvPr>
        </p:nvSpPr>
        <p:spPr/>
        <p:txBody>
          <a:bodyPr/>
          <a:lstStyle/>
          <a:p>
            <a:r>
              <a:rPr lang="en-US"/>
              <a:t>ANALYSIS AND MACHINING</a:t>
            </a:r>
          </a:p>
        </p:txBody>
      </p:sp>
      <p:sp>
        <p:nvSpPr>
          <p:cNvPr id="6" name="Slide Number Placeholder 5">
            <a:extLst>
              <a:ext uri="{FF2B5EF4-FFF2-40B4-BE49-F238E27FC236}">
                <a16:creationId xmlns:a16="http://schemas.microsoft.com/office/drawing/2014/main" id="{A637C6A8-813A-486A-AA90-AB28935F2B4F}"/>
              </a:ext>
            </a:extLst>
          </p:cNvPr>
          <p:cNvSpPr>
            <a:spLocks noGrp="1"/>
          </p:cNvSpPr>
          <p:nvPr>
            <p:ph type="sldNum" sz="quarter" idx="12"/>
          </p:nvPr>
        </p:nvSpPr>
        <p:spPr/>
        <p:txBody>
          <a:bodyPr/>
          <a:lstStyle/>
          <a:p>
            <a:fld id="{91F18EF7-BE1E-4ECB-84D4-67C2B4D8F095}" type="slidenum">
              <a:rPr lang="en-US" smtClean="0"/>
              <a:t>‹#›</a:t>
            </a:fld>
            <a:endParaRPr lang="en-US"/>
          </a:p>
        </p:txBody>
      </p:sp>
      <p:grpSp>
        <p:nvGrpSpPr>
          <p:cNvPr id="7" name="Group 6">
            <a:extLst>
              <a:ext uri="{FF2B5EF4-FFF2-40B4-BE49-F238E27FC236}">
                <a16:creationId xmlns:a16="http://schemas.microsoft.com/office/drawing/2014/main" id="{F38C7A17-06CC-442C-A876-A51B2B556508}"/>
              </a:ext>
            </a:extLst>
          </p:cNvPr>
          <p:cNvGrpSpPr/>
          <p:nvPr/>
        </p:nvGrpSpPr>
        <p:grpSpPr>
          <a:xfrm flipH="1" flipV="1">
            <a:off x="0" y="3551521"/>
            <a:ext cx="567782" cy="3306479"/>
            <a:chOff x="11619770" y="-2005"/>
            <a:chExt cx="567782" cy="3306479"/>
          </a:xfrm>
        </p:grpSpPr>
        <p:sp>
          <p:nvSpPr>
            <p:cNvPr id="8" name="Freeform: Shape 7">
              <a:extLst>
                <a:ext uri="{FF2B5EF4-FFF2-40B4-BE49-F238E27FC236}">
                  <a16:creationId xmlns:a16="http://schemas.microsoft.com/office/drawing/2014/main" id="{54C1798A-2980-4F34-8355-7BCB6B295322}"/>
                </a:ext>
              </a:extLst>
            </p:cNvPr>
            <p:cNvSpPr/>
            <p:nvPr/>
          </p:nvSpPr>
          <p:spPr>
            <a:xfrm flipV="1">
              <a:off x="11619770" y="373807"/>
              <a:ext cx="526228" cy="2930667"/>
            </a:xfrm>
            <a:custGeom>
              <a:avLst/>
              <a:gdLst>
                <a:gd name="connsiteX0" fmla="*/ 757287 w 757287"/>
                <a:gd name="connsiteY0" fmla="*/ 3694096 h 3694096"/>
                <a:gd name="connsiteX1" fmla="*/ 757287 w 757287"/>
                <a:gd name="connsiteY1" fmla="*/ 0 h 3694096"/>
                <a:gd name="connsiteX2" fmla="*/ 0 w 757287"/>
                <a:gd name="connsiteY2" fmla="*/ 0 h 3694096"/>
                <a:gd name="connsiteX3" fmla="*/ 0 w 757287"/>
                <a:gd name="connsiteY3" fmla="*/ 3686094 h 3694096"/>
              </a:gdLst>
              <a:ahLst/>
              <a:cxnLst>
                <a:cxn ang="0">
                  <a:pos x="connsiteX0" y="connsiteY0"/>
                </a:cxn>
                <a:cxn ang="0">
                  <a:pos x="connsiteX1" y="connsiteY1"/>
                </a:cxn>
                <a:cxn ang="0">
                  <a:pos x="connsiteX2" y="connsiteY2"/>
                </a:cxn>
                <a:cxn ang="0">
                  <a:pos x="connsiteX3" y="connsiteY3"/>
                </a:cxn>
              </a:cxnLst>
              <a:rect l="l" t="t" r="r" b="b"/>
              <a:pathLst>
                <a:path w="757287" h="3694096">
                  <a:moveTo>
                    <a:pt x="757287" y="3694096"/>
                  </a:moveTo>
                  <a:lnTo>
                    <a:pt x="757287" y="0"/>
                  </a:lnTo>
                  <a:lnTo>
                    <a:pt x="0" y="0"/>
                  </a:lnTo>
                  <a:lnTo>
                    <a:pt x="0" y="3686094"/>
                  </a:lnTo>
                  <a:close/>
                </a:path>
              </a:pathLst>
            </a:custGeom>
            <a:blipFill dpi="0" rotWithShape="1">
              <a:blip r:embed="rId2">
                <a:extLst>
                  <a:ext uri="{96DAC541-7B7A-43D3-8B79-37D633B846F1}">
                    <asvg:svgBlip xmlns:asvg="http://schemas.microsoft.com/office/drawing/2016/SVG/main" r:embed="rId3"/>
                  </a:ext>
                </a:extLst>
              </a:blip>
              <a:srcRect/>
              <a:tile tx="0" ty="0" sx="6000" sy="6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Rectangle 8">
              <a:extLst>
                <a:ext uri="{FF2B5EF4-FFF2-40B4-BE49-F238E27FC236}">
                  <a16:creationId xmlns:a16="http://schemas.microsoft.com/office/drawing/2014/main" id="{59D7542C-E4AE-488F-BC75-2E7ED83910CE}"/>
                </a:ext>
                <a:ext uri="{C183D7F6-B498-43B3-948B-1728B52AA6E4}">
                  <adec:decorative xmlns:adec="http://schemas.microsoft.com/office/drawing/2017/decorative" val="1"/>
                </a:ext>
              </a:extLst>
            </p:cNvPr>
            <p:cNvSpPr/>
            <p:nvPr/>
          </p:nvSpPr>
          <p:spPr>
            <a:xfrm flipH="1" flipV="1">
              <a:off x="11980943" y="-2005"/>
              <a:ext cx="206609" cy="20213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458712263"/>
      </p:ext>
    </p:extLst>
  </p:cSld>
  <p:clrMapOvr>
    <a:masterClrMapping/>
  </p:clrMapOvr>
  <p:hf hd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B25F8D-0421-4AEC-9C40-A13163EC8AF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2037680-115A-411F-AEF6-4AC2096B4A70}"/>
              </a:ext>
            </a:extLst>
          </p:cNvPr>
          <p:cNvSpPr>
            <a:spLocks noGrp="1"/>
          </p:cNvSpPr>
          <p:nvPr>
            <p:ph idx="1"/>
          </p:nvPr>
        </p:nvSpPr>
        <p:spPr>
          <a:xfrm>
            <a:off x="808662" y="2019299"/>
            <a:ext cx="10357666" cy="4114801"/>
          </a:xfrm>
          <a:prstGeom prst="rect">
            <a:avLst/>
          </a:prstGeom>
        </p:spPr>
        <p:txBody>
          <a:bodyPr/>
          <a:lstStyle>
            <a:lvl1pPr>
              <a:defRPr>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90CC193-1304-4D0F-8331-14D4EC08EFE8}"/>
              </a:ext>
            </a:extLst>
          </p:cNvPr>
          <p:cNvSpPr>
            <a:spLocks noGrp="1"/>
          </p:cNvSpPr>
          <p:nvPr>
            <p:ph type="dt" sz="half" idx="10"/>
          </p:nvPr>
        </p:nvSpPr>
        <p:spPr/>
        <p:txBody>
          <a:bodyPr/>
          <a:lstStyle/>
          <a:p>
            <a:fld id="{E6171E64-FE02-4DE5-B72F-53C3706641C3}" type="datetimeFigureOut">
              <a:rPr lang="en-US" smtClean="0"/>
              <a:t>12/26/2023</a:t>
            </a:fld>
            <a:endParaRPr lang="en-US"/>
          </a:p>
        </p:txBody>
      </p:sp>
      <p:sp>
        <p:nvSpPr>
          <p:cNvPr id="5" name="Footer Placeholder 4">
            <a:extLst>
              <a:ext uri="{FF2B5EF4-FFF2-40B4-BE49-F238E27FC236}">
                <a16:creationId xmlns:a16="http://schemas.microsoft.com/office/drawing/2014/main" id="{0AF455C1-CD32-4050-BAFF-51CC6B62DFBB}"/>
              </a:ext>
            </a:extLst>
          </p:cNvPr>
          <p:cNvSpPr>
            <a:spLocks noGrp="1"/>
          </p:cNvSpPr>
          <p:nvPr>
            <p:ph type="ftr" sz="quarter" idx="11"/>
          </p:nvPr>
        </p:nvSpPr>
        <p:spPr/>
        <p:txBody>
          <a:bodyPr/>
          <a:lstStyle/>
          <a:p>
            <a:r>
              <a:rPr lang="en-US"/>
              <a:t>ANALYSIS AND MACHINING</a:t>
            </a:r>
          </a:p>
        </p:txBody>
      </p:sp>
      <p:sp>
        <p:nvSpPr>
          <p:cNvPr id="6" name="Slide Number Placeholder 5">
            <a:extLst>
              <a:ext uri="{FF2B5EF4-FFF2-40B4-BE49-F238E27FC236}">
                <a16:creationId xmlns:a16="http://schemas.microsoft.com/office/drawing/2014/main" id="{500AF608-FF11-4CBE-B717-5D56AE67DDE1}"/>
              </a:ext>
            </a:extLst>
          </p:cNvPr>
          <p:cNvSpPr>
            <a:spLocks noGrp="1"/>
          </p:cNvSpPr>
          <p:nvPr>
            <p:ph type="sldNum" sz="quarter" idx="12"/>
          </p:nvPr>
        </p:nvSpPr>
        <p:spPr/>
        <p:txBody>
          <a:bodyPr/>
          <a:lstStyle/>
          <a:p>
            <a:fld id="{91F18EF7-BE1E-4ECB-84D4-67C2B4D8F095}" type="slidenum">
              <a:rPr lang="en-US" smtClean="0"/>
              <a:t>‹#›</a:t>
            </a:fld>
            <a:endParaRPr lang="en-US"/>
          </a:p>
        </p:txBody>
      </p:sp>
    </p:spTree>
    <p:extLst>
      <p:ext uri="{BB962C8B-B14F-4D97-AF65-F5344CB8AC3E}">
        <p14:creationId xmlns:p14="http://schemas.microsoft.com/office/powerpoint/2010/main" val="362281513"/>
      </p:ext>
    </p:extLst>
  </p:cSld>
  <p:clrMapOvr>
    <a:masterClrMapping/>
  </p:clrMapOvr>
  <p:hf hdr="0" dt="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8" name="Oval 7">
            <a:extLst>
              <a:ext uri="{FF2B5EF4-FFF2-40B4-BE49-F238E27FC236}">
                <a16:creationId xmlns:a16="http://schemas.microsoft.com/office/drawing/2014/main" id="{BD23A02E-6DCF-427A-8CFD-281B2185C7F0}"/>
              </a:ext>
            </a:extLst>
          </p:cNvPr>
          <p:cNvSpPr/>
          <p:nvPr/>
        </p:nvSpPr>
        <p:spPr>
          <a:xfrm>
            <a:off x="3242985" y="511814"/>
            <a:ext cx="5706031" cy="5706031"/>
          </a:xfrm>
          <a:prstGeom prst="ellipse">
            <a:avLst/>
          </a:prstGeom>
          <a:solidFill>
            <a:schemeClr val="accent1">
              <a:lumMod val="20000"/>
              <a:lumOff val="80000"/>
            </a:schemeClr>
          </a:solidFill>
          <a:ln>
            <a:noFill/>
          </a:ln>
          <a:effectLst>
            <a:outerShdw dist="165100" dir="2220000" algn="tr"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F6B4C32-F19C-44F3-8EF8-1F506D74DD7A}"/>
              </a:ext>
            </a:extLst>
          </p:cNvPr>
          <p:cNvSpPr>
            <a:spLocks noGrp="1"/>
          </p:cNvSpPr>
          <p:nvPr>
            <p:ph type="title"/>
          </p:nvPr>
        </p:nvSpPr>
        <p:spPr>
          <a:xfrm>
            <a:off x="3649192" y="1709738"/>
            <a:ext cx="4893617" cy="2553893"/>
          </a:xfrm>
        </p:spPr>
        <p:txBody>
          <a:bodyPr anchor="b">
            <a:normAutofit/>
          </a:bodyPr>
          <a:lstStyle>
            <a:lvl1pPr algn="ctr">
              <a:defRPr sz="3600"/>
            </a:lvl1pPr>
          </a:lstStyle>
          <a:p>
            <a:r>
              <a:rPr lang="en-US"/>
              <a:t>Click to edit Master title style</a:t>
            </a:r>
          </a:p>
        </p:txBody>
      </p:sp>
      <p:sp>
        <p:nvSpPr>
          <p:cNvPr id="3" name="Text Placeholder 2">
            <a:extLst>
              <a:ext uri="{FF2B5EF4-FFF2-40B4-BE49-F238E27FC236}">
                <a16:creationId xmlns:a16="http://schemas.microsoft.com/office/drawing/2014/main" id="{B0889729-131C-4F78-9DAA-E9EE28EA912F}"/>
              </a:ext>
            </a:extLst>
          </p:cNvPr>
          <p:cNvSpPr>
            <a:spLocks noGrp="1"/>
          </p:cNvSpPr>
          <p:nvPr>
            <p:ph type="body" idx="1"/>
          </p:nvPr>
        </p:nvSpPr>
        <p:spPr>
          <a:xfrm>
            <a:off x="4062249" y="4540468"/>
            <a:ext cx="4067503" cy="1154037"/>
          </a:xfrm>
          <a:prstGeom prst="rect">
            <a:avLst/>
          </a:prstGeom>
        </p:spPr>
        <p:txBody>
          <a:bodyPr>
            <a:normAutofit/>
          </a:bodyPr>
          <a:lstStyle>
            <a:lvl1pPr marL="0" indent="0" algn="ctr">
              <a:buNone/>
              <a:defRPr sz="1600" b="1" cap="all" spc="600" baseline="0">
                <a:solidFill>
                  <a:schemeClr val="tx1"/>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924E608-AC1F-41FB-974A-BD619C6C26B5}"/>
              </a:ext>
            </a:extLst>
          </p:cNvPr>
          <p:cNvSpPr>
            <a:spLocks noGrp="1"/>
          </p:cNvSpPr>
          <p:nvPr>
            <p:ph type="dt" sz="half" idx="10"/>
          </p:nvPr>
        </p:nvSpPr>
        <p:spPr/>
        <p:txBody>
          <a:bodyPr/>
          <a:lstStyle/>
          <a:p>
            <a:fld id="{E6171E64-FE02-4DE5-B72F-53C3706641C3}" type="datetimeFigureOut">
              <a:rPr lang="en-US" smtClean="0"/>
              <a:t>12/26/2023</a:t>
            </a:fld>
            <a:endParaRPr lang="en-US"/>
          </a:p>
        </p:txBody>
      </p:sp>
      <p:sp>
        <p:nvSpPr>
          <p:cNvPr id="5" name="Footer Placeholder 4">
            <a:extLst>
              <a:ext uri="{FF2B5EF4-FFF2-40B4-BE49-F238E27FC236}">
                <a16:creationId xmlns:a16="http://schemas.microsoft.com/office/drawing/2014/main" id="{C0986158-8B03-45C3-891D-0357B198B6B4}"/>
              </a:ext>
            </a:extLst>
          </p:cNvPr>
          <p:cNvSpPr>
            <a:spLocks noGrp="1"/>
          </p:cNvSpPr>
          <p:nvPr>
            <p:ph type="ftr" sz="quarter" idx="11"/>
          </p:nvPr>
        </p:nvSpPr>
        <p:spPr/>
        <p:txBody>
          <a:bodyPr/>
          <a:lstStyle/>
          <a:p>
            <a:r>
              <a:rPr lang="en-US"/>
              <a:t>ANALYSIS AND MACHINING</a:t>
            </a:r>
          </a:p>
        </p:txBody>
      </p:sp>
      <p:sp>
        <p:nvSpPr>
          <p:cNvPr id="6" name="Slide Number Placeholder 5">
            <a:extLst>
              <a:ext uri="{FF2B5EF4-FFF2-40B4-BE49-F238E27FC236}">
                <a16:creationId xmlns:a16="http://schemas.microsoft.com/office/drawing/2014/main" id="{1EC3B054-E8A2-43FD-B0FB-B1CCFA4BC0AD}"/>
              </a:ext>
            </a:extLst>
          </p:cNvPr>
          <p:cNvSpPr>
            <a:spLocks noGrp="1"/>
          </p:cNvSpPr>
          <p:nvPr>
            <p:ph type="sldNum" sz="quarter" idx="12"/>
          </p:nvPr>
        </p:nvSpPr>
        <p:spPr/>
        <p:txBody>
          <a:bodyPr/>
          <a:lstStyle/>
          <a:p>
            <a:fld id="{91F18EF7-BE1E-4ECB-84D4-67C2B4D8F095}" type="slidenum">
              <a:rPr lang="en-US" smtClean="0"/>
              <a:t>‹#›</a:t>
            </a:fld>
            <a:endParaRPr lang="en-US"/>
          </a:p>
        </p:txBody>
      </p:sp>
    </p:spTree>
    <p:extLst>
      <p:ext uri="{BB962C8B-B14F-4D97-AF65-F5344CB8AC3E}">
        <p14:creationId xmlns:p14="http://schemas.microsoft.com/office/powerpoint/2010/main" val="2197003434"/>
      </p:ext>
    </p:extLst>
  </p:cSld>
  <p:clrMapOvr>
    <a:masterClrMapping/>
  </p:clrMapOvr>
  <p:hf hd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D64AA7-6D5A-402E-AD1A-880F2BDB7EE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70D32B6-F9D8-4A43-B52C-336CFAB00A56}"/>
              </a:ext>
            </a:extLst>
          </p:cNvPr>
          <p:cNvSpPr>
            <a:spLocks noGrp="1"/>
          </p:cNvSpPr>
          <p:nvPr>
            <p:ph sz="half" idx="1"/>
          </p:nvPr>
        </p:nvSpPr>
        <p:spPr>
          <a:xfrm>
            <a:off x="812976" y="2019299"/>
            <a:ext cx="4995019" cy="4157663"/>
          </a:xfrm>
          <a:prstGeom prst="rect">
            <a:avLst/>
          </a:prstGeom>
        </p:spPr>
        <p:txBody>
          <a:bodyPr/>
          <a:lstStyle>
            <a:lvl1pPr>
              <a:defRPr>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F50CDD9-5742-4A34-BA72-7CCA72D914F4}"/>
              </a:ext>
            </a:extLst>
          </p:cNvPr>
          <p:cNvSpPr>
            <a:spLocks noGrp="1"/>
          </p:cNvSpPr>
          <p:nvPr>
            <p:ph sz="half" idx="2"/>
          </p:nvPr>
        </p:nvSpPr>
        <p:spPr>
          <a:xfrm>
            <a:off x="6293718" y="2019299"/>
            <a:ext cx="5027954" cy="4157663"/>
          </a:xfrm>
          <a:prstGeom prst="rect">
            <a:avLst/>
          </a:prstGeom>
        </p:spPr>
        <p:txBody>
          <a:bodyPr/>
          <a:lstStyle>
            <a:lvl1pPr>
              <a:defRPr>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02783AA-D2AB-4385-A91F-870CB6564611}"/>
              </a:ext>
            </a:extLst>
          </p:cNvPr>
          <p:cNvSpPr>
            <a:spLocks noGrp="1"/>
          </p:cNvSpPr>
          <p:nvPr>
            <p:ph type="dt" sz="half" idx="10"/>
          </p:nvPr>
        </p:nvSpPr>
        <p:spPr/>
        <p:txBody>
          <a:bodyPr/>
          <a:lstStyle/>
          <a:p>
            <a:fld id="{E6171E64-FE02-4DE5-B72F-53C3706641C3}" type="datetimeFigureOut">
              <a:rPr lang="en-US" smtClean="0"/>
              <a:t>12/26/2023</a:t>
            </a:fld>
            <a:endParaRPr lang="en-US"/>
          </a:p>
        </p:txBody>
      </p:sp>
      <p:sp>
        <p:nvSpPr>
          <p:cNvPr id="6" name="Footer Placeholder 5">
            <a:extLst>
              <a:ext uri="{FF2B5EF4-FFF2-40B4-BE49-F238E27FC236}">
                <a16:creationId xmlns:a16="http://schemas.microsoft.com/office/drawing/2014/main" id="{855AAD9C-5CA2-4DA1-84D3-B1838979F616}"/>
              </a:ext>
            </a:extLst>
          </p:cNvPr>
          <p:cNvSpPr>
            <a:spLocks noGrp="1"/>
          </p:cNvSpPr>
          <p:nvPr>
            <p:ph type="ftr" sz="quarter" idx="11"/>
          </p:nvPr>
        </p:nvSpPr>
        <p:spPr/>
        <p:txBody>
          <a:bodyPr/>
          <a:lstStyle/>
          <a:p>
            <a:r>
              <a:rPr lang="en-US"/>
              <a:t>ANALYSIS AND MACHINING</a:t>
            </a:r>
          </a:p>
        </p:txBody>
      </p:sp>
      <p:sp>
        <p:nvSpPr>
          <p:cNvPr id="7" name="Slide Number Placeholder 6">
            <a:extLst>
              <a:ext uri="{FF2B5EF4-FFF2-40B4-BE49-F238E27FC236}">
                <a16:creationId xmlns:a16="http://schemas.microsoft.com/office/drawing/2014/main" id="{151AB3C7-9574-47BC-932D-782BEE9989DA}"/>
              </a:ext>
            </a:extLst>
          </p:cNvPr>
          <p:cNvSpPr>
            <a:spLocks noGrp="1"/>
          </p:cNvSpPr>
          <p:nvPr>
            <p:ph type="sldNum" sz="quarter" idx="12"/>
          </p:nvPr>
        </p:nvSpPr>
        <p:spPr/>
        <p:txBody>
          <a:bodyPr/>
          <a:lstStyle/>
          <a:p>
            <a:fld id="{91F18EF7-BE1E-4ECB-84D4-67C2B4D8F095}" type="slidenum">
              <a:rPr lang="en-US" smtClean="0"/>
              <a:t>‹#›</a:t>
            </a:fld>
            <a:endParaRPr lang="en-US"/>
          </a:p>
        </p:txBody>
      </p:sp>
    </p:spTree>
    <p:extLst>
      <p:ext uri="{BB962C8B-B14F-4D97-AF65-F5344CB8AC3E}">
        <p14:creationId xmlns:p14="http://schemas.microsoft.com/office/powerpoint/2010/main" val="1522748433"/>
      </p:ext>
    </p:extLst>
  </p:cSld>
  <p:clrMapOvr>
    <a:masterClrMapping/>
  </p:clrMapOvr>
  <p:hf hd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44C468-781B-4BC5-8DEA-B9EF2BF90DD2}"/>
              </a:ext>
            </a:extLst>
          </p:cNvPr>
          <p:cNvSpPr>
            <a:spLocks noGrp="1"/>
          </p:cNvSpPr>
          <p:nvPr>
            <p:ph type="title"/>
          </p:nvPr>
        </p:nvSpPr>
        <p:spPr>
          <a:xfrm>
            <a:off x="811460" y="369168"/>
            <a:ext cx="10458729" cy="1439818"/>
          </a:xfrm>
        </p:spPr>
        <p:txBody>
          <a:bodyPr/>
          <a:lstStyle/>
          <a:p>
            <a:r>
              <a:rPr lang="en-US"/>
              <a:t>Click to edit Master title style</a:t>
            </a:r>
          </a:p>
        </p:txBody>
      </p:sp>
      <p:sp>
        <p:nvSpPr>
          <p:cNvPr id="3" name="Text Placeholder 2">
            <a:extLst>
              <a:ext uri="{FF2B5EF4-FFF2-40B4-BE49-F238E27FC236}">
                <a16:creationId xmlns:a16="http://schemas.microsoft.com/office/drawing/2014/main" id="{5367223F-48E4-491D-AB5D-5FC8A0C566AF}"/>
              </a:ext>
            </a:extLst>
          </p:cNvPr>
          <p:cNvSpPr>
            <a:spLocks noGrp="1"/>
          </p:cNvSpPr>
          <p:nvPr>
            <p:ph type="body" idx="1"/>
          </p:nvPr>
        </p:nvSpPr>
        <p:spPr>
          <a:xfrm>
            <a:off x="800101" y="1843067"/>
            <a:ext cx="5007894" cy="662007"/>
          </a:xfrm>
          <a:prstGeom prst="rect">
            <a:avLst/>
          </a:prstGeom>
        </p:spPr>
        <p:txBody>
          <a:bodyPr anchor="b">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3D6B764-4B87-42FF-ABAA-69B07B88FF40}"/>
              </a:ext>
            </a:extLst>
          </p:cNvPr>
          <p:cNvSpPr>
            <a:spLocks noGrp="1"/>
          </p:cNvSpPr>
          <p:nvPr>
            <p:ph sz="half" idx="2"/>
          </p:nvPr>
        </p:nvSpPr>
        <p:spPr>
          <a:xfrm>
            <a:off x="800101" y="2505075"/>
            <a:ext cx="5007894" cy="3684588"/>
          </a:xfrm>
          <a:prstGeom prst="rect">
            <a:avLst/>
          </a:prstGeom>
        </p:spPr>
        <p:txBody>
          <a:bodyPr/>
          <a:lstStyle>
            <a:lvl1pPr>
              <a:defRPr>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74357B9-406F-4BF9-B8FB-C53421EEF5A6}"/>
              </a:ext>
            </a:extLst>
          </p:cNvPr>
          <p:cNvSpPr>
            <a:spLocks noGrp="1"/>
          </p:cNvSpPr>
          <p:nvPr>
            <p:ph type="body" sz="quarter" idx="3"/>
          </p:nvPr>
        </p:nvSpPr>
        <p:spPr>
          <a:xfrm>
            <a:off x="6276061" y="1843067"/>
            <a:ext cx="4994128" cy="662007"/>
          </a:xfrm>
          <a:prstGeom prst="rect">
            <a:avLst/>
          </a:prstGeom>
        </p:spPr>
        <p:txBody>
          <a:bodyPr anchor="b">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320462B-1939-4DAA-A7DD-6BDC95054A6E}"/>
              </a:ext>
            </a:extLst>
          </p:cNvPr>
          <p:cNvSpPr>
            <a:spLocks noGrp="1"/>
          </p:cNvSpPr>
          <p:nvPr>
            <p:ph sz="quarter" idx="4"/>
          </p:nvPr>
        </p:nvSpPr>
        <p:spPr>
          <a:xfrm>
            <a:off x="6276061" y="2505075"/>
            <a:ext cx="4994128" cy="3684588"/>
          </a:xfrm>
          <a:prstGeom prst="rect">
            <a:avLst/>
          </a:prstGeom>
        </p:spPr>
        <p:txBody>
          <a:bodyPr/>
          <a:lstStyle>
            <a:lvl1pPr>
              <a:defRPr>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76C938B-C4C2-4FA9-85CA-9CD742CD7523}"/>
              </a:ext>
            </a:extLst>
          </p:cNvPr>
          <p:cNvSpPr>
            <a:spLocks noGrp="1"/>
          </p:cNvSpPr>
          <p:nvPr>
            <p:ph type="dt" sz="half" idx="10"/>
          </p:nvPr>
        </p:nvSpPr>
        <p:spPr/>
        <p:txBody>
          <a:bodyPr/>
          <a:lstStyle/>
          <a:p>
            <a:fld id="{E6171E64-FE02-4DE5-B72F-53C3706641C3}" type="datetimeFigureOut">
              <a:rPr lang="en-US" smtClean="0"/>
              <a:t>12/26/2023</a:t>
            </a:fld>
            <a:endParaRPr lang="en-US"/>
          </a:p>
        </p:txBody>
      </p:sp>
      <p:sp>
        <p:nvSpPr>
          <p:cNvPr id="8" name="Footer Placeholder 7">
            <a:extLst>
              <a:ext uri="{FF2B5EF4-FFF2-40B4-BE49-F238E27FC236}">
                <a16:creationId xmlns:a16="http://schemas.microsoft.com/office/drawing/2014/main" id="{11AD8886-0D28-4D49-8D43-151D37E948EE}"/>
              </a:ext>
            </a:extLst>
          </p:cNvPr>
          <p:cNvSpPr>
            <a:spLocks noGrp="1"/>
          </p:cNvSpPr>
          <p:nvPr>
            <p:ph type="ftr" sz="quarter" idx="11"/>
          </p:nvPr>
        </p:nvSpPr>
        <p:spPr/>
        <p:txBody>
          <a:bodyPr/>
          <a:lstStyle/>
          <a:p>
            <a:r>
              <a:rPr lang="en-US"/>
              <a:t>ANALYSIS AND MACHINING</a:t>
            </a:r>
          </a:p>
        </p:txBody>
      </p:sp>
      <p:sp>
        <p:nvSpPr>
          <p:cNvPr id="9" name="Slide Number Placeholder 8">
            <a:extLst>
              <a:ext uri="{FF2B5EF4-FFF2-40B4-BE49-F238E27FC236}">
                <a16:creationId xmlns:a16="http://schemas.microsoft.com/office/drawing/2014/main" id="{172FDDE8-E9F8-4B6C-9A40-829617A7C84D}"/>
              </a:ext>
            </a:extLst>
          </p:cNvPr>
          <p:cNvSpPr>
            <a:spLocks noGrp="1"/>
          </p:cNvSpPr>
          <p:nvPr>
            <p:ph type="sldNum" sz="quarter" idx="12"/>
          </p:nvPr>
        </p:nvSpPr>
        <p:spPr/>
        <p:txBody>
          <a:bodyPr/>
          <a:lstStyle/>
          <a:p>
            <a:fld id="{91F18EF7-BE1E-4ECB-84D4-67C2B4D8F095}" type="slidenum">
              <a:rPr lang="en-US" smtClean="0"/>
              <a:t>‹#›</a:t>
            </a:fld>
            <a:endParaRPr lang="en-US"/>
          </a:p>
        </p:txBody>
      </p:sp>
    </p:spTree>
    <p:extLst>
      <p:ext uri="{BB962C8B-B14F-4D97-AF65-F5344CB8AC3E}">
        <p14:creationId xmlns:p14="http://schemas.microsoft.com/office/powerpoint/2010/main" val="2167784106"/>
      </p:ext>
    </p:extLst>
  </p:cSld>
  <p:clrMapOvr>
    <a:masterClrMapping/>
  </p:clrMapOvr>
  <p:hf hdr="0" dt="0"/>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6AE3D8-6C35-428B-B2F2-251FDE10BD20}"/>
              </a:ext>
            </a:extLst>
          </p:cNvPr>
          <p:cNvSpPr>
            <a:spLocks noGrp="1"/>
          </p:cNvSpPr>
          <p:nvPr>
            <p:ph type="title"/>
          </p:nvPr>
        </p:nvSpPr>
        <p:spPr>
          <a:xfrm>
            <a:off x="800100" y="983769"/>
            <a:ext cx="10094770" cy="1180574"/>
          </a:xfrm>
          <a:solidFill>
            <a:schemeClr val="accent1">
              <a:lumMod val="20000"/>
              <a:lumOff val="80000"/>
            </a:schemeClr>
          </a:solidFill>
          <a:effectLst>
            <a:outerShdw dist="165100" dir="18900000" algn="bl" rotWithShape="0">
              <a:prstClr val="black"/>
            </a:outerShdw>
          </a:effectLst>
        </p:spPr>
        <p:txBody>
          <a:bodyPr/>
          <a:lstStyle>
            <a:lvl1pPr marL="182880">
              <a:defRPr/>
            </a:lvl1pPr>
          </a:lstStyle>
          <a:p>
            <a:r>
              <a:rPr lang="en-US"/>
              <a:t>Click to edit Master title style</a:t>
            </a:r>
          </a:p>
        </p:txBody>
      </p:sp>
      <p:sp>
        <p:nvSpPr>
          <p:cNvPr id="3" name="Date Placeholder 2">
            <a:extLst>
              <a:ext uri="{FF2B5EF4-FFF2-40B4-BE49-F238E27FC236}">
                <a16:creationId xmlns:a16="http://schemas.microsoft.com/office/drawing/2014/main" id="{4F0B8015-E11A-42CA-AE88-7BD73F87E566}"/>
              </a:ext>
            </a:extLst>
          </p:cNvPr>
          <p:cNvSpPr>
            <a:spLocks noGrp="1"/>
          </p:cNvSpPr>
          <p:nvPr>
            <p:ph type="dt" sz="half" idx="10"/>
          </p:nvPr>
        </p:nvSpPr>
        <p:spPr/>
        <p:txBody>
          <a:bodyPr/>
          <a:lstStyle/>
          <a:p>
            <a:fld id="{E6171E64-FE02-4DE5-B72F-53C3706641C3}" type="datetimeFigureOut">
              <a:rPr lang="en-US" smtClean="0"/>
              <a:t>12/26/2023</a:t>
            </a:fld>
            <a:endParaRPr lang="en-US"/>
          </a:p>
        </p:txBody>
      </p:sp>
      <p:sp>
        <p:nvSpPr>
          <p:cNvPr id="4" name="Footer Placeholder 3">
            <a:extLst>
              <a:ext uri="{FF2B5EF4-FFF2-40B4-BE49-F238E27FC236}">
                <a16:creationId xmlns:a16="http://schemas.microsoft.com/office/drawing/2014/main" id="{07309078-34CA-45CD-B479-03906A265C6B}"/>
              </a:ext>
            </a:extLst>
          </p:cNvPr>
          <p:cNvSpPr>
            <a:spLocks noGrp="1"/>
          </p:cNvSpPr>
          <p:nvPr>
            <p:ph type="ftr" sz="quarter" idx="11"/>
          </p:nvPr>
        </p:nvSpPr>
        <p:spPr/>
        <p:txBody>
          <a:bodyPr/>
          <a:lstStyle/>
          <a:p>
            <a:r>
              <a:rPr lang="en-US"/>
              <a:t>ANALYSIS AND MACHINING</a:t>
            </a:r>
          </a:p>
        </p:txBody>
      </p:sp>
      <p:sp>
        <p:nvSpPr>
          <p:cNvPr id="5" name="Slide Number Placeholder 4">
            <a:extLst>
              <a:ext uri="{FF2B5EF4-FFF2-40B4-BE49-F238E27FC236}">
                <a16:creationId xmlns:a16="http://schemas.microsoft.com/office/drawing/2014/main" id="{B0D03258-F989-47B2-A643-A60CD8A77BC8}"/>
              </a:ext>
            </a:extLst>
          </p:cNvPr>
          <p:cNvSpPr>
            <a:spLocks noGrp="1"/>
          </p:cNvSpPr>
          <p:nvPr>
            <p:ph type="sldNum" sz="quarter" idx="12"/>
          </p:nvPr>
        </p:nvSpPr>
        <p:spPr/>
        <p:txBody>
          <a:bodyPr/>
          <a:lstStyle/>
          <a:p>
            <a:fld id="{91F18EF7-BE1E-4ECB-84D4-67C2B4D8F095}" type="slidenum">
              <a:rPr lang="en-US" smtClean="0"/>
              <a:t>‹#›</a:t>
            </a:fld>
            <a:endParaRPr lang="en-US"/>
          </a:p>
        </p:txBody>
      </p:sp>
    </p:spTree>
    <p:extLst>
      <p:ext uri="{BB962C8B-B14F-4D97-AF65-F5344CB8AC3E}">
        <p14:creationId xmlns:p14="http://schemas.microsoft.com/office/powerpoint/2010/main" val="1412675166"/>
      </p:ext>
    </p:extLst>
  </p:cSld>
  <p:clrMapOvr>
    <a:masterClrMapping/>
  </p:clrMapOvr>
  <p:hf hdr="0" dt="0"/>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7DA2F31-48B6-40CE-A364-3CE73FD859B4}"/>
              </a:ext>
            </a:extLst>
          </p:cNvPr>
          <p:cNvSpPr>
            <a:spLocks noGrp="1"/>
          </p:cNvSpPr>
          <p:nvPr>
            <p:ph type="dt" sz="half" idx="10"/>
          </p:nvPr>
        </p:nvSpPr>
        <p:spPr/>
        <p:txBody>
          <a:bodyPr/>
          <a:lstStyle/>
          <a:p>
            <a:fld id="{E6171E64-FE02-4DE5-B72F-53C3706641C3}" type="datetimeFigureOut">
              <a:rPr lang="en-US" smtClean="0"/>
              <a:t>12/26/2023</a:t>
            </a:fld>
            <a:endParaRPr lang="en-US"/>
          </a:p>
        </p:txBody>
      </p:sp>
      <p:sp>
        <p:nvSpPr>
          <p:cNvPr id="3" name="Footer Placeholder 2">
            <a:extLst>
              <a:ext uri="{FF2B5EF4-FFF2-40B4-BE49-F238E27FC236}">
                <a16:creationId xmlns:a16="http://schemas.microsoft.com/office/drawing/2014/main" id="{117EEA00-F166-41EB-9331-CA99BB70F02D}"/>
              </a:ext>
            </a:extLst>
          </p:cNvPr>
          <p:cNvSpPr>
            <a:spLocks noGrp="1"/>
          </p:cNvSpPr>
          <p:nvPr>
            <p:ph type="ftr" sz="quarter" idx="11"/>
          </p:nvPr>
        </p:nvSpPr>
        <p:spPr/>
        <p:txBody>
          <a:bodyPr/>
          <a:lstStyle/>
          <a:p>
            <a:r>
              <a:rPr lang="en-US"/>
              <a:t>ANALYSIS AND MACHINING</a:t>
            </a:r>
          </a:p>
        </p:txBody>
      </p:sp>
      <p:sp>
        <p:nvSpPr>
          <p:cNvPr id="4" name="Slide Number Placeholder 3">
            <a:extLst>
              <a:ext uri="{FF2B5EF4-FFF2-40B4-BE49-F238E27FC236}">
                <a16:creationId xmlns:a16="http://schemas.microsoft.com/office/drawing/2014/main" id="{63BB051F-F8FC-4FF6-9783-45F9FE7AC302}"/>
              </a:ext>
            </a:extLst>
          </p:cNvPr>
          <p:cNvSpPr>
            <a:spLocks noGrp="1"/>
          </p:cNvSpPr>
          <p:nvPr>
            <p:ph type="sldNum" sz="quarter" idx="12"/>
          </p:nvPr>
        </p:nvSpPr>
        <p:spPr/>
        <p:txBody>
          <a:bodyPr/>
          <a:lstStyle/>
          <a:p>
            <a:fld id="{91F18EF7-BE1E-4ECB-84D4-67C2B4D8F095}" type="slidenum">
              <a:rPr lang="en-US" smtClean="0"/>
              <a:t>‹#›</a:t>
            </a:fld>
            <a:endParaRPr lang="en-US"/>
          </a:p>
        </p:txBody>
      </p:sp>
    </p:spTree>
    <p:extLst>
      <p:ext uri="{BB962C8B-B14F-4D97-AF65-F5344CB8AC3E}">
        <p14:creationId xmlns:p14="http://schemas.microsoft.com/office/powerpoint/2010/main" val="479664539"/>
      </p:ext>
    </p:extLst>
  </p:cSld>
  <p:clrMapOvr>
    <a:masterClrMapping/>
  </p:clrMapOvr>
  <p:hf hd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508635-A5AF-48F4-8CD2-FB0E01113904}"/>
              </a:ext>
            </a:extLst>
          </p:cNvPr>
          <p:cNvSpPr>
            <a:spLocks noGrp="1"/>
          </p:cNvSpPr>
          <p:nvPr>
            <p:ph type="title"/>
          </p:nvPr>
        </p:nvSpPr>
        <p:spPr>
          <a:xfrm>
            <a:off x="839788" y="987425"/>
            <a:ext cx="3932237" cy="1600200"/>
          </a:xfrm>
        </p:spPr>
        <p:txBody>
          <a:bodyPr anchor="t">
            <a:normAutofit/>
          </a:bodyPr>
          <a:lstStyle>
            <a:lvl1pPr>
              <a:defRPr sz="2800" b="1">
                <a:latin typeface="+mn-lt"/>
              </a:defRPr>
            </a:lvl1pPr>
          </a:lstStyle>
          <a:p>
            <a:r>
              <a:rPr lang="en-US"/>
              <a:t>Click to edit Master title style</a:t>
            </a:r>
          </a:p>
        </p:txBody>
      </p:sp>
      <p:sp>
        <p:nvSpPr>
          <p:cNvPr id="3" name="Content Placeholder 2">
            <a:extLst>
              <a:ext uri="{FF2B5EF4-FFF2-40B4-BE49-F238E27FC236}">
                <a16:creationId xmlns:a16="http://schemas.microsoft.com/office/drawing/2014/main" id="{E6E15E0E-DCC0-4781-A608-962B1241B5AA}"/>
              </a:ext>
            </a:extLst>
          </p:cNvPr>
          <p:cNvSpPr>
            <a:spLocks noGrp="1"/>
          </p:cNvSpPr>
          <p:nvPr>
            <p:ph idx="1"/>
          </p:nvPr>
        </p:nvSpPr>
        <p:spPr>
          <a:xfrm>
            <a:off x="5309826" y="987425"/>
            <a:ext cx="6045562"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121F43E-3D50-4A1C-A289-B3D0DD0E710F}"/>
              </a:ext>
            </a:extLst>
          </p:cNvPr>
          <p:cNvSpPr>
            <a:spLocks noGrp="1"/>
          </p:cNvSpPr>
          <p:nvPr>
            <p:ph type="body" sz="half" idx="2"/>
          </p:nvPr>
        </p:nvSpPr>
        <p:spPr>
          <a:xfrm>
            <a:off x="839788" y="2743200"/>
            <a:ext cx="3932237" cy="3127376"/>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1E70E3A-6639-4EA0-8305-C1899DAB49EB}"/>
              </a:ext>
            </a:extLst>
          </p:cNvPr>
          <p:cNvSpPr>
            <a:spLocks noGrp="1"/>
          </p:cNvSpPr>
          <p:nvPr>
            <p:ph type="dt" sz="half" idx="10"/>
          </p:nvPr>
        </p:nvSpPr>
        <p:spPr/>
        <p:txBody>
          <a:bodyPr/>
          <a:lstStyle/>
          <a:p>
            <a:fld id="{E6171E64-FE02-4DE5-B72F-53C3706641C3}" type="datetimeFigureOut">
              <a:rPr lang="en-US" smtClean="0"/>
              <a:t>12/26/2023</a:t>
            </a:fld>
            <a:endParaRPr lang="en-US"/>
          </a:p>
        </p:txBody>
      </p:sp>
      <p:sp>
        <p:nvSpPr>
          <p:cNvPr id="6" name="Footer Placeholder 5">
            <a:extLst>
              <a:ext uri="{FF2B5EF4-FFF2-40B4-BE49-F238E27FC236}">
                <a16:creationId xmlns:a16="http://schemas.microsoft.com/office/drawing/2014/main" id="{5B6AFD57-4189-42FB-B29E-96366E51B44D}"/>
              </a:ext>
            </a:extLst>
          </p:cNvPr>
          <p:cNvSpPr>
            <a:spLocks noGrp="1"/>
          </p:cNvSpPr>
          <p:nvPr>
            <p:ph type="ftr" sz="quarter" idx="11"/>
          </p:nvPr>
        </p:nvSpPr>
        <p:spPr/>
        <p:txBody>
          <a:bodyPr/>
          <a:lstStyle/>
          <a:p>
            <a:r>
              <a:rPr lang="en-US"/>
              <a:t>ANALYSIS AND MACHINING</a:t>
            </a:r>
          </a:p>
        </p:txBody>
      </p:sp>
      <p:sp>
        <p:nvSpPr>
          <p:cNvPr id="7" name="Slide Number Placeholder 6">
            <a:extLst>
              <a:ext uri="{FF2B5EF4-FFF2-40B4-BE49-F238E27FC236}">
                <a16:creationId xmlns:a16="http://schemas.microsoft.com/office/drawing/2014/main" id="{1AF5E2EC-8483-4FBC-9D29-C19025FA8F97}"/>
              </a:ext>
            </a:extLst>
          </p:cNvPr>
          <p:cNvSpPr>
            <a:spLocks noGrp="1"/>
          </p:cNvSpPr>
          <p:nvPr>
            <p:ph type="sldNum" sz="quarter" idx="12"/>
          </p:nvPr>
        </p:nvSpPr>
        <p:spPr/>
        <p:txBody>
          <a:bodyPr/>
          <a:lstStyle/>
          <a:p>
            <a:fld id="{91F18EF7-BE1E-4ECB-84D4-67C2B4D8F095}" type="slidenum">
              <a:rPr lang="en-US" smtClean="0"/>
              <a:t>‹#›</a:t>
            </a:fld>
            <a:endParaRPr lang="en-US"/>
          </a:p>
        </p:txBody>
      </p:sp>
    </p:spTree>
    <p:extLst>
      <p:ext uri="{BB962C8B-B14F-4D97-AF65-F5344CB8AC3E}">
        <p14:creationId xmlns:p14="http://schemas.microsoft.com/office/powerpoint/2010/main" val="474001321"/>
      </p:ext>
    </p:extLst>
  </p:cSld>
  <p:clrMapOvr>
    <a:masterClrMapping/>
  </p:clrMapOvr>
  <p:hf hd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5CE581-A090-4AE9-9965-B06BDB52BD95}"/>
              </a:ext>
            </a:extLst>
          </p:cNvPr>
          <p:cNvSpPr>
            <a:spLocks noGrp="1"/>
          </p:cNvSpPr>
          <p:nvPr>
            <p:ph type="title"/>
          </p:nvPr>
        </p:nvSpPr>
        <p:spPr>
          <a:xfrm>
            <a:off x="839788" y="987425"/>
            <a:ext cx="3932237" cy="1600200"/>
          </a:xfrm>
        </p:spPr>
        <p:txBody>
          <a:bodyPr anchor="t">
            <a:normAutofit/>
          </a:bodyPr>
          <a:lstStyle>
            <a:lvl1pPr>
              <a:defRPr sz="2800" b="1">
                <a:latin typeface="+mn-lt"/>
              </a:defRPr>
            </a:lvl1pPr>
          </a:lstStyle>
          <a:p>
            <a:r>
              <a:rPr lang="en-US"/>
              <a:t>Click to edit Master title style</a:t>
            </a:r>
          </a:p>
        </p:txBody>
      </p:sp>
      <p:sp>
        <p:nvSpPr>
          <p:cNvPr id="3" name="Picture Placeholder 2">
            <a:extLst>
              <a:ext uri="{FF2B5EF4-FFF2-40B4-BE49-F238E27FC236}">
                <a16:creationId xmlns:a16="http://schemas.microsoft.com/office/drawing/2014/main" id="{9839DEF4-262F-4ACF-9B29-3D4B819E7065}"/>
              </a:ext>
            </a:extLst>
          </p:cNvPr>
          <p:cNvSpPr>
            <a:spLocks noGrp="1"/>
          </p:cNvSpPr>
          <p:nvPr>
            <p:ph type="pic" idx="1"/>
          </p:nvPr>
        </p:nvSpPr>
        <p:spPr>
          <a:xfrm>
            <a:off x="5353969" y="987425"/>
            <a:ext cx="5694503"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04ED7CBB-7A6F-441E-9072-2494B952FA8B}"/>
              </a:ext>
            </a:extLst>
          </p:cNvPr>
          <p:cNvSpPr>
            <a:spLocks noGrp="1"/>
          </p:cNvSpPr>
          <p:nvPr>
            <p:ph type="body" sz="half" idx="2"/>
          </p:nvPr>
        </p:nvSpPr>
        <p:spPr>
          <a:xfrm>
            <a:off x="839788" y="2743200"/>
            <a:ext cx="3932237" cy="3127376"/>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2159692-77BE-4A7D-AA70-635007A6E92C}"/>
              </a:ext>
            </a:extLst>
          </p:cNvPr>
          <p:cNvSpPr>
            <a:spLocks noGrp="1"/>
          </p:cNvSpPr>
          <p:nvPr>
            <p:ph type="dt" sz="half" idx="10"/>
          </p:nvPr>
        </p:nvSpPr>
        <p:spPr/>
        <p:txBody>
          <a:bodyPr/>
          <a:lstStyle/>
          <a:p>
            <a:fld id="{E6171E64-FE02-4DE5-B72F-53C3706641C3}" type="datetimeFigureOut">
              <a:rPr lang="en-US" smtClean="0"/>
              <a:t>12/26/2023</a:t>
            </a:fld>
            <a:endParaRPr lang="en-US"/>
          </a:p>
        </p:txBody>
      </p:sp>
      <p:sp>
        <p:nvSpPr>
          <p:cNvPr id="6" name="Footer Placeholder 5">
            <a:extLst>
              <a:ext uri="{FF2B5EF4-FFF2-40B4-BE49-F238E27FC236}">
                <a16:creationId xmlns:a16="http://schemas.microsoft.com/office/drawing/2014/main" id="{FBB9A4DA-63AF-4D6A-98DB-E1D0AC741E58}"/>
              </a:ext>
            </a:extLst>
          </p:cNvPr>
          <p:cNvSpPr>
            <a:spLocks noGrp="1"/>
          </p:cNvSpPr>
          <p:nvPr>
            <p:ph type="ftr" sz="quarter" idx="11"/>
          </p:nvPr>
        </p:nvSpPr>
        <p:spPr/>
        <p:txBody>
          <a:bodyPr/>
          <a:lstStyle/>
          <a:p>
            <a:r>
              <a:rPr lang="en-US"/>
              <a:t>ANALYSIS AND MACHINING</a:t>
            </a:r>
          </a:p>
        </p:txBody>
      </p:sp>
      <p:sp>
        <p:nvSpPr>
          <p:cNvPr id="7" name="Slide Number Placeholder 6">
            <a:extLst>
              <a:ext uri="{FF2B5EF4-FFF2-40B4-BE49-F238E27FC236}">
                <a16:creationId xmlns:a16="http://schemas.microsoft.com/office/drawing/2014/main" id="{A76B7958-B19B-4C23-A82F-DD4E4B912B29}"/>
              </a:ext>
            </a:extLst>
          </p:cNvPr>
          <p:cNvSpPr>
            <a:spLocks noGrp="1"/>
          </p:cNvSpPr>
          <p:nvPr>
            <p:ph type="sldNum" sz="quarter" idx="12"/>
          </p:nvPr>
        </p:nvSpPr>
        <p:spPr/>
        <p:txBody>
          <a:bodyPr/>
          <a:lstStyle/>
          <a:p>
            <a:fld id="{91F18EF7-BE1E-4ECB-84D4-67C2B4D8F095}" type="slidenum">
              <a:rPr lang="en-US" smtClean="0"/>
              <a:t>‹#›</a:t>
            </a:fld>
            <a:endParaRPr lang="en-US"/>
          </a:p>
        </p:txBody>
      </p:sp>
    </p:spTree>
    <p:extLst>
      <p:ext uri="{BB962C8B-B14F-4D97-AF65-F5344CB8AC3E}">
        <p14:creationId xmlns:p14="http://schemas.microsoft.com/office/powerpoint/2010/main" val="3125562848"/>
      </p:ext>
    </p:extLst>
  </p:cSld>
  <p:clrMapOvr>
    <a:masterClrMapping/>
  </p:clrMapOvr>
  <p:hf hd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sv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586DAE1-1F65-43B8-A400-95E6DEEDCDFC}"/>
              </a:ext>
            </a:extLst>
          </p:cNvPr>
          <p:cNvSpPr>
            <a:spLocks noGrp="1"/>
          </p:cNvSpPr>
          <p:nvPr>
            <p:ph type="title"/>
          </p:nvPr>
        </p:nvSpPr>
        <p:spPr>
          <a:xfrm>
            <a:off x="808661" y="365125"/>
            <a:ext cx="10357666" cy="1438450"/>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a:extLst>
              <a:ext uri="{FF2B5EF4-FFF2-40B4-BE49-F238E27FC236}">
                <a16:creationId xmlns:a16="http://schemas.microsoft.com/office/drawing/2014/main" id="{2D75C993-A44B-4C2D-818E-4C9000BB05C1}"/>
              </a:ext>
            </a:extLst>
          </p:cNvPr>
          <p:cNvSpPr>
            <a:spLocks noGrp="1"/>
          </p:cNvSpPr>
          <p:nvPr>
            <p:ph type="body" idx="1"/>
          </p:nvPr>
        </p:nvSpPr>
        <p:spPr>
          <a:xfrm>
            <a:off x="808662" y="2019299"/>
            <a:ext cx="10357666" cy="411480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5A21B6E-ECC6-47D0-9C14-812B746F1563}"/>
              </a:ext>
            </a:extLst>
          </p:cNvPr>
          <p:cNvSpPr>
            <a:spLocks noGrp="1"/>
          </p:cNvSpPr>
          <p:nvPr>
            <p:ph type="dt" sz="half" idx="2"/>
          </p:nvPr>
        </p:nvSpPr>
        <p:spPr>
          <a:xfrm>
            <a:off x="795014" y="6342042"/>
            <a:ext cx="2743200" cy="365125"/>
          </a:xfrm>
          <a:prstGeom prst="rect">
            <a:avLst/>
          </a:prstGeom>
        </p:spPr>
        <p:txBody>
          <a:bodyPr vert="horz" lIns="91440" tIns="45720" rIns="91440" bIns="45720" rtlCol="0" anchor="ctr"/>
          <a:lstStyle>
            <a:lvl1pPr algn="l">
              <a:defRPr sz="1000" spc="100" baseline="0">
                <a:solidFill>
                  <a:schemeClr val="tx1"/>
                </a:solidFill>
              </a:defRPr>
            </a:lvl1pPr>
          </a:lstStyle>
          <a:p>
            <a:fld id="{E6171E64-FE02-4DE5-B72F-53C3706641C3}" type="datetimeFigureOut">
              <a:rPr lang="en-US" smtClean="0"/>
              <a:t>12/26/2023</a:t>
            </a:fld>
            <a:endParaRPr lang="en-US"/>
          </a:p>
        </p:txBody>
      </p:sp>
      <p:sp>
        <p:nvSpPr>
          <p:cNvPr id="5" name="Footer Placeholder 4">
            <a:extLst>
              <a:ext uri="{FF2B5EF4-FFF2-40B4-BE49-F238E27FC236}">
                <a16:creationId xmlns:a16="http://schemas.microsoft.com/office/drawing/2014/main" id="{5209A716-DEA9-48A9-A5BC-0F392D2B49AC}"/>
              </a:ext>
            </a:extLst>
          </p:cNvPr>
          <p:cNvSpPr>
            <a:spLocks noGrp="1"/>
          </p:cNvSpPr>
          <p:nvPr>
            <p:ph type="ftr" sz="quarter" idx="3"/>
          </p:nvPr>
        </p:nvSpPr>
        <p:spPr>
          <a:xfrm>
            <a:off x="7696200" y="6342042"/>
            <a:ext cx="3470128" cy="365125"/>
          </a:xfrm>
          <a:prstGeom prst="rect">
            <a:avLst/>
          </a:prstGeom>
        </p:spPr>
        <p:txBody>
          <a:bodyPr vert="horz" lIns="91440" tIns="45720" rIns="91440" bIns="45720" rtlCol="0" anchor="ctr"/>
          <a:lstStyle>
            <a:lvl1pPr algn="r">
              <a:defRPr sz="1000" spc="50" baseline="0">
                <a:solidFill>
                  <a:schemeClr val="tx1"/>
                </a:solidFill>
              </a:defRPr>
            </a:lvl1pPr>
          </a:lstStyle>
          <a:p>
            <a:r>
              <a:rPr lang="en-US"/>
              <a:t>ANALYSIS AND MACHINING</a:t>
            </a:r>
          </a:p>
        </p:txBody>
      </p:sp>
      <p:sp>
        <p:nvSpPr>
          <p:cNvPr id="6" name="Slide Number Placeholder 5">
            <a:extLst>
              <a:ext uri="{FF2B5EF4-FFF2-40B4-BE49-F238E27FC236}">
                <a16:creationId xmlns:a16="http://schemas.microsoft.com/office/drawing/2014/main" id="{C09CB69E-A0E4-4558-9C62-4CD8CDD2A501}"/>
              </a:ext>
            </a:extLst>
          </p:cNvPr>
          <p:cNvSpPr>
            <a:spLocks noGrp="1"/>
          </p:cNvSpPr>
          <p:nvPr>
            <p:ph type="sldNum" sz="quarter" idx="4"/>
          </p:nvPr>
        </p:nvSpPr>
        <p:spPr>
          <a:xfrm>
            <a:off x="11166329" y="6342042"/>
            <a:ext cx="526228" cy="365125"/>
          </a:xfrm>
          <a:prstGeom prst="rect">
            <a:avLst/>
          </a:prstGeom>
        </p:spPr>
        <p:txBody>
          <a:bodyPr vert="horz" lIns="91440" tIns="45720" rIns="91440" bIns="45720" rtlCol="0" anchor="ctr"/>
          <a:lstStyle>
            <a:lvl1pPr algn="r">
              <a:defRPr sz="1000" spc="100" baseline="0">
                <a:solidFill>
                  <a:schemeClr val="tx1"/>
                </a:solidFill>
              </a:defRPr>
            </a:lvl1pPr>
          </a:lstStyle>
          <a:p>
            <a:fld id="{91F18EF7-BE1E-4ECB-84D4-67C2B4D8F095}" type="slidenum">
              <a:rPr lang="en-US" smtClean="0"/>
              <a:t>‹#›</a:t>
            </a:fld>
            <a:endParaRPr lang="en-US"/>
          </a:p>
        </p:txBody>
      </p:sp>
      <p:grpSp>
        <p:nvGrpSpPr>
          <p:cNvPr id="7" name="Group 6">
            <a:extLst>
              <a:ext uri="{FF2B5EF4-FFF2-40B4-BE49-F238E27FC236}">
                <a16:creationId xmlns:a16="http://schemas.microsoft.com/office/drawing/2014/main" id="{EB6ECC43-D65E-4A7B-A76B-D278A2184166}"/>
              </a:ext>
            </a:extLst>
          </p:cNvPr>
          <p:cNvGrpSpPr/>
          <p:nvPr/>
        </p:nvGrpSpPr>
        <p:grpSpPr>
          <a:xfrm flipV="1">
            <a:off x="11626076" y="3551521"/>
            <a:ext cx="567782" cy="3306479"/>
            <a:chOff x="11619770" y="-2005"/>
            <a:chExt cx="567782" cy="3306479"/>
          </a:xfrm>
        </p:grpSpPr>
        <p:sp>
          <p:nvSpPr>
            <p:cNvPr id="8" name="Freeform: Shape 7">
              <a:extLst>
                <a:ext uri="{FF2B5EF4-FFF2-40B4-BE49-F238E27FC236}">
                  <a16:creationId xmlns:a16="http://schemas.microsoft.com/office/drawing/2014/main" id="{7EE443C5-5AB9-407B-A8C3-011BB14FEF06}"/>
                </a:ext>
              </a:extLst>
            </p:cNvPr>
            <p:cNvSpPr/>
            <p:nvPr/>
          </p:nvSpPr>
          <p:spPr>
            <a:xfrm flipV="1">
              <a:off x="11619770" y="373807"/>
              <a:ext cx="526228" cy="2930667"/>
            </a:xfrm>
            <a:custGeom>
              <a:avLst/>
              <a:gdLst>
                <a:gd name="connsiteX0" fmla="*/ 757287 w 757287"/>
                <a:gd name="connsiteY0" fmla="*/ 3694096 h 3694096"/>
                <a:gd name="connsiteX1" fmla="*/ 757287 w 757287"/>
                <a:gd name="connsiteY1" fmla="*/ 0 h 3694096"/>
                <a:gd name="connsiteX2" fmla="*/ 0 w 757287"/>
                <a:gd name="connsiteY2" fmla="*/ 0 h 3694096"/>
                <a:gd name="connsiteX3" fmla="*/ 0 w 757287"/>
                <a:gd name="connsiteY3" fmla="*/ 3686094 h 3694096"/>
              </a:gdLst>
              <a:ahLst/>
              <a:cxnLst>
                <a:cxn ang="0">
                  <a:pos x="connsiteX0" y="connsiteY0"/>
                </a:cxn>
                <a:cxn ang="0">
                  <a:pos x="connsiteX1" y="connsiteY1"/>
                </a:cxn>
                <a:cxn ang="0">
                  <a:pos x="connsiteX2" y="connsiteY2"/>
                </a:cxn>
                <a:cxn ang="0">
                  <a:pos x="connsiteX3" y="connsiteY3"/>
                </a:cxn>
              </a:cxnLst>
              <a:rect l="l" t="t" r="r" b="b"/>
              <a:pathLst>
                <a:path w="757287" h="3694096">
                  <a:moveTo>
                    <a:pt x="757287" y="3694096"/>
                  </a:moveTo>
                  <a:lnTo>
                    <a:pt x="757287" y="0"/>
                  </a:lnTo>
                  <a:lnTo>
                    <a:pt x="0" y="0"/>
                  </a:lnTo>
                  <a:lnTo>
                    <a:pt x="0" y="3686094"/>
                  </a:lnTo>
                  <a:close/>
                </a:path>
              </a:pathLst>
            </a:custGeom>
            <a:blipFill dpi="0" rotWithShape="1">
              <a:blip r:embed="rId13">
                <a:extLst>
                  <a:ext uri="{96DAC541-7B7A-43D3-8B79-37D633B846F1}">
                    <asvg:svgBlip xmlns:asvg="http://schemas.microsoft.com/office/drawing/2016/SVG/main" r:embed="rId14"/>
                  </a:ext>
                </a:extLst>
              </a:blip>
              <a:srcRect/>
              <a:tile tx="0" ty="0" sx="6000" sy="6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Rectangle 8">
              <a:extLst>
                <a:ext uri="{FF2B5EF4-FFF2-40B4-BE49-F238E27FC236}">
                  <a16:creationId xmlns:a16="http://schemas.microsoft.com/office/drawing/2014/main" id="{4538C9FA-DA5E-4785-8F4A-CA481A3A6526}"/>
                </a:ext>
                <a:ext uri="{C183D7F6-B498-43B3-948B-1728B52AA6E4}">
                  <adec:decorative xmlns:adec="http://schemas.microsoft.com/office/drawing/2017/decorative" val="1"/>
                </a:ext>
              </a:extLst>
            </p:cNvPr>
            <p:cNvSpPr/>
            <p:nvPr/>
          </p:nvSpPr>
          <p:spPr>
            <a:xfrm flipH="1" flipV="1">
              <a:off x="11980943" y="-2005"/>
              <a:ext cx="206609" cy="20213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056150283"/>
      </p:ext>
    </p:extLst>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Lst>
  <p:hf hdr="0" dt="0"/>
  <p:txStyles>
    <p:titleStyle>
      <a:lvl1pPr algn="l" defTabSz="914400" rtl="0" eaLnBrk="1" latinLnBrk="0" hangingPunct="1">
        <a:lnSpc>
          <a:spcPct val="120000"/>
        </a:lnSpc>
        <a:spcBef>
          <a:spcPct val="0"/>
        </a:spcBef>
        <a:buNone/>
        <a:defRPr sz="3200" kern="1200" cap="all" spc="700" baseline="0">
          <a:solidFill>
            <a:schemeClr val="tx1"/>
          </a:solidFill>
          <a:latin typeface="+mj-lt"/>
          <a:ea typeface="+mj-ea"/>
          <a:cs typeface="+mj-cs"/>
        </a:defRPr>
      </a:lvl1pPr>
    </p:titleStyle>
    <p:bodyStyle>
      <a:lvl1pPr marL="228600" indent="-228600" algn="l" defTabSz="914400" rtl="0" eaLnBrk="1" latinLnBrk="0" hangingPunct="1">
        <a:lnSpc>
          <a:spcPct val="130000"/>
        </a:lnSpc>
        <a:spcBef>
          <a:spcPts val="1000"/>
        </a:spcBef>
        <a:buSzPct val="85000"/>
        <a:buFont typeface="Arial" panose="020B0604020202020204" pitchFamily="34" charset="0"/>
        <a:buChar char="•"/>
        <a:defRPr sz="2000" kern="1200">
          <a:solidFill>
            <a:schemeClr val="tx1"/>
          </a:solidFill>
          <a:latin typeface="+mn-lt"/>
          <a:ea typeface="+mn-ea"/>
          <a:cs typeface="+mn-cs"/>
        </a:defRPr>
      </a:lvl1pPr>
      <a:lvl2pPr marL="457200" indent="-228600" algn="l" defTabSz="914400" rtl="0" eaLnBrk="1" latinLnBrk="0" hangingPunct="1">
        <a:lnSpc>
          <a:spcPct val="130000"/>
        </a:lnSpc>
        <a:spcBef>
          <a:spcPts val="500"/>
        </a:spcBef>
        <a:buSzPct val="100000"/>
        <a:buFont typeface="Avenir Next LT Pro Light" panose="020B0304020202020204" pitchFamily="34" charset="0"/>
        <a:buChar char="–"/>
        <a:defRPr sz="1800" kern="1200">
          <a:solidFill>
            <a:schemeClr val="tx1"/>
          </a:solidFill>
          <a:latin typeface="+mn-lt"/>
          <a:ea typeface="+mn-ea"/>
          <a:cs typeface="+mn-cs"/>
        </a:defRPr>
      </a:lvl2pPr>
      <a:lvl3pPr marL="731520" indent="-228600" algn="l" defTabSz="914400" rtl="0" eaLnBrk="1" latinLnBrk="0" hangingPunct="1">
        <a:lnSpc>
          <a:spcPct val="130000"/>
        </a:lnSpc>
        <a:spcBef>
          <a:spcPts val="500"/>
        </a:spcBef>
        <a:buSzPct val="85000"/>
        <a:buFont typeface="Arial" panose="020B0604020202020204" pitchFamily="34" charset="0"/>
        <a:buChar char="•"/>
        <a:defRPr sz="1600" kern="1200">
          <a:solidFill>
            <a:schemeClr val="tx1"/>
          </a:solidFill>
          <a:latin typeface="+mn-lt"/>
          <a:ea typeface="+mn-ea"/>
          <a:cs typeface="+mn-cs"/>
        </a:defRPr>
      </a:lvl3pPr>
      <a:lvl4pPr marL="1005840" indent="-228600" algn="l" defTabSz="914400" rtl="0" eaLnBrk="1" latinLnBrk="0" hangingPunct="1">
        <a:lnSpc>
          <a:spcPct val="130000"/>
        </a:lnSpc>
        <a:spcBef>
          <a:spcPts val="500"/>
        </a:spcBef>
        <a:buSzPct val="100000"/>
        <a:buFont typeface="Avenir Next LT Pro Light" panose="020B0304020202020204" pitchFamily="34" charset="0"/>
        <a:buChar char="–"/>
        <a:defRPr sz="1400" kern="1200">
          <a:solidFill>
            <a:schemeClr val="tx1"/>
          </a:solidFill>
          <a:latin typeface="+mn-lt"/>
          <a:ea typeface="+mn-ea"/>
          <a:cs typeface="+mn-cs"/>
        </a:defRPr>
      </a:lvl4pPr>
      <a:lvl5pPr marL="1188720" indent="-228600" algn="l" defTabSz="914400" rtl="0" eaLnBrk="1" latinLnBrk="0" hangingPunct="1">
        <a:lnSpc>
          <a:spcPct val="130000"/>
        </a:lnSpc>
        <a:spcBef>
          <a:spcPts val="500"/>
        </a:spcBef>
        <a:buSzPct val="85000"/>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Layout" Target="../slideLayouts/slideLayout1.xml"/><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6.jpeg"/></Relationships>
</file>

<file path=ppt/slides/_rels/slide1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hyperlink" Target="https://www.slideserve.com/hani/dept-of-mechanical-engineering-iisc" TargetMode="Externa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hyperlink" Target="https://mechanicstips.blogspot.com/2023/02/lathe-machine-definition-parts-types.html" TargetMode="Externa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hyperlink" Target="https://finemetalworking.com/lathe/" TargetMode="Externa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3.jpg"/><Relationship Id="rId5" Type="http://schemas.openxmlformats.org/officeDocument/2006/relationships/image" Target="../media/image22.jpeg"/><Relationship Id="rId4" Type="http://schemas.openxmlformats.org/officeDocument/2006/relationships/image" Target="../media/image21.jp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4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4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4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4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4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hyperlink" Target="https://www.rapiddirect.com/blog/surface-roughness-chart/" TargetMode="External"/><Relationship Id="rId7" Type="http://schemas.openxmlformats.org/officeDocument/2006/relationships/hyperlink" Target="https://en.wikipedia.org/wiki/Coordinate-measuring_machine" TargetMode="External"/><Relationship Id="rId2" Type="http://schemas.openxmlformats.org/officeDocument/2006/relationships/hyperlink" Target="https://www.gdandtbasics.com/what-is-a-profilometer/" TargetMode="External"/><Relationship Id="rId1" Type="http://schemas.openxmlformats.org/officeDocument/2006/relationships/slideLayout" Target="../slideLayouts/slideLayout2.xml"/><Relationship Id="rId6" Type="http://schemas.openxmlformats.org/officeDocument/2006/relationships/hyperlink" Target="https://learnmech.com/25-basic-operations-performed-on-lathe/" TargetMode="External"/><Relationship Id="rId5" Type="http://schemas.openxmlformats.org/officeDocument/2006/relationships/hyperlink" Target="https://mechcontent.com/conventional-machining-process/" TargetMode="External"/><Relationship Id="rId4" Type="http://schemas.openxmlformats.org/officeDocument/2006/relationships/hyperlink" Target="https://www.mehmetaladag.com/wp-content/uploads/2019/11/TOLERANCES-OF-FORM-AND-POSITION.pdf#:~:text=The%20two%20basic%20types%20of%20geometric%20dimensions%20utilizing,two%20or%20more%20features%20on%20the%20same%20part." TargetMode="Externa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F6E7DCFE-4F50-48FD-A0DF-0B44956E84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descr="Hexagonal background with blue neon lights">
            <a:extLst>
              <a:ext uri="{FF2B5EF4-FFF2-40B4-BE49-F238E27FC236}">
                <a16:creationId xmlns:a16="http://schemas.microsoft.com/office/drawing/2014/main" id="{E7832A6D-08ED-60D0-FA28-28C605AE49F5}"/>
              </a:ext>
            </a:extLst>
          </p:cNvPr>
          <p:cNvPicPr>
            <a:picLocks noChangeAspect="1"/>
          </p:cNvPicPr>
          <p:nvPr/>
        </p:nvPicPr>
        <p:blipFill rotWithShape="1">
          <a:blip r:embed="rId2"/>
          <a:srcRect/>
          <a:stretch/>
        </p:blipFill>
        <p:spPr>
          <a:xfrm>
            <a:off x="1" y="-4463"/>
            <a:ext cx="12191999" cy="6858000"/>
          </a:xfrm>
          <a:prstGeom prst="rect">
            <a:avLst/>
          </a:prstGeom>
        </p:spPr>
      </p:pic>
      <p:sp>
        <p:nvSpPr>
          <p:cNvPr id="24" name="Freeform: Shape 23">
            <a:extLst>
              <a:ext uri="{FF2B5EF4-FFF2-40B4-BE49-F238E27FC236}">
                <a16:creationId xmlns:a16="http://schemas.microsoft.com/office/drawing/2014/main" id="{92ACA378-7594-4CA7-A0F2-B9D9DB9EE8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flipV="1">
            <a:off x="17755" y="3756691"/>
            <a:ext cx="2743200" cy="3101309"/>
          </a:xfrm>
          <a:custGeom>
            <a:avLst/>
            <a:gdLst>
              <a:gd name="connsiteX0" fmla="*/ 757287 w 757287"/>
              <a:gd name="connsiteY0" fmla="*/ 3694096 h 3694096"/>
              <a:gd name="connsiteX1" fmla="*/ 757287 w 757287"/>
              <a:gd name="connsiteY1" fmla="*/ 0 h 3694096"/>
              <a:gd name="connsiteX2" fmla="*/ 0 w 757287"/>
              <a:gd name="connsiteY2" fmla="*/ 0 h 3694096"/>
              <a:gd name="connsiteX3" fmla="*/ 0 w 757287"/>
              <a:gd name="connsiteY3" fmla="*/ 3686094 h 3694096"/>
            </a:gdLst>
            <a:ahLst/>
            <a:cxnLst>
              <a:cxn ang="0">
                <a:pos x="connsiteX0" y="connsiteY0"/>
              </a:cxn>
              <a:cxn ang="0">
                <a:pos x="connsiteX1" y="connsiteY1"/>
              </a:cxn>
              <a:cxn ang="0">
                <a:pos x="connsiteX2" y="connsiteY2"/>
              </a:cxn>
              <a:cxn ang="0">
                <a:pos x="connsiteX3" y="connsiteY3"/>
              </a:cxn>
            </a:cxnLst>
            <a:rect l="l" t="t" r="r" b="b"/>
            <a:pathLst>
              <a:path w="757287" h="3694096">
                <a:moveTo>
                  <a:pt x="757287" y="3694096"/>
                </a:moveTo>
                <a:lnTo>
                  <a:pt x="757287" y="0"/>
                </a:lnTo>
                <a:lnTo>
                  <a:pt x="0" y="0"/>
                </a:lnTo>
                <a:lnTo>
                  <a:pt x="0" y="3686094"/>
                </a:lnTo>
                <a:close/>
              </a:path>
            </a:pathLst>
          </a:custGeom>
          <a:blipFill dpi="0" rotWithShape="1">
            <a:blip r:embed="rId3">
              <a:extLst>
                <a:ext uri="{96DAC541-7B7A-43D3-8B79-37D633B846F1}">
                  <asvg:svgBlip xmlns:asvg="http://schemas.microsoft.com/office/drawing/2016/SVG/main" r:embed="rId4"/>
                </a:ext>
              </a:extLst>
            </a:blip>
            <a:srcRect/>
            <a:tile tx="0" ty="0" sx="6000" sy="6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6" name="Freeform: Shape 25">
            <a:extLst>
              <a:ext uri="{FF2B5EF4-FFF2-40B4-BE49-F238E27FC236}">
                <a16:creationId xmlns:a16="http://schemas.microsoft.com/office/drawing/2014/main" id="{8009804D-EEDA-4241-A1DC-D0EE369954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5094513" y="0"/>
            <a:ext cx="7097487" cy="6858000"/>
          </a:xfrm>
          <a:custGeom>
            <a:avLst/>
            <a:gdLst>
              <a:gd name="connsiteX0" fmla="*/ 2192785 w 2192785"/>
              <a:gd name="connsiteY0" fmla="*/ 3807381 h 3807381"/>
              <a:gd name="connsiteX1" fmla="*/ 0 w 2192785"/>
              <a:gd name="connsiteY1" fmla="*/ 3807381 h 3807381"/>
              <a:gd name="connsiteX2" fmla="*/ 0 w 2192785"/>
              <a:gd name="connsiteY2" fmla="*/ 0 h 3807381"/>
              <a:gd name="connsiteX3" fmla="*/ 2192785 w 2192785"/>
              <a:gd name="connsiteY3" fmla="*/ 0 h 3807381"/>
            </a:gdLst>
            <a:ahLst/>
            <a:cxnLst>
              <a:cxn ang="0">
                <a:pos x="connsiteX0" y="connsiteY0"/>
              </a:cxn>
              <a:cxn ang="0">
                <a:pos x="connsiteX1" y="connsiteY1"/>
              </a:cxn>
              <a:cxn ang="0">
                <a:pos x="connsiteX2" y="connsiteY2"/>
              </a:cxn>
              <a:cxn ang="0">
                <a:pos x="connsiteX3" y="connsiteY3"/>
              </a:cxn>
            </a:cxnLst>
            <a:rect l="l" t="t" r="r" b="b"/>
            <a:pathLst>
              <a:path w="2192785" h="3807381">
                <a:moveTo>
                  <a:pt x="2192785" y="3807381"/>
                </a:moveTo>
                <a:lnTo>
                  <a:pt x="0" y="3807381"/>
                </a:lnTo>
                <a:lnTo>
                  <a:pt x="0" y="0"/>
                </a:lnTo>
                <a:lnTo>
                  <a:pt x="2192785" y="0"/>
                </a:lnTo>
                <a:close/>
              </a:path>
            </a:pathLst>
          </a:custGeom>
          <a:gradFill>
            <a:gsLst>
              <a:gs pos="0">
                <a:srgbClr val="000000">
                  <a:alpha val="0"/>
                </a:srgbClr>
              </a:gs>
              <a:gs pos="100000">
                <a:srgbClr val="000000">
                  <a:alpha val="55000"/>
                </a:srgb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Oval 27">
            <a:extLst>
              <a:ext uri="{FF2B5EF4-FFF2-40B4-BE49-F238E27FC236}">
                <a16:creationId xmlns:a16="http://schemas.microsoft.com/office/drawing/2014/main" id="{9C455384-AD1E-43F5-A0B6-C938F95643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8686" y="1560529"/>
            <a:ext cx="4527613" cy="4527613"/>
          </a:xfrm>
          <a:prstGeom prst="ellipse">
            <a:avLst/>
          </a:prstGeom>
          <a:solidFill>
            <a:schemeClr val="accent1">
              <a:lumMod val="20000"/>
              <a:lumOff val="80000"/>
            </a:schemeClr>
          </a:solidFill>
          <a:ln>
            <a:noFill/>
          </a:ln>
          <a:effectLst>
            <a:outerShdw dist="165100" dir="8100000" algn="tr"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1097110" y="2412786"/>
            <a:ext cx="3790765" cy="2823099"/>
          </a:xfrm>
        </p:spPr>
        <p:txBody>
          <a:bodyPr anchor="ctr">
            <a:normAutofit/>
          </a:bodyPr>
          <a:lstStyle/>
          <a:p>
            <a:pPr algn="ctr"/>
            <a:r>
              <a:rPr lang="en-US" sz="3200">
                <a:solidFill>
                  <a:srgbClr val="000000"/>
                </a:solidFill>
              </a:rPr>
              <a:t>Me-312</a:t>
            </a:r>
            <a:br>
              <a:rPr lang="en-US" sz="3200">
                <a:solidFill>
                  <a:srgbClr val="000000"/>
                </a:solidFill>
              </a:rPr>
            </a:br>
            <a:r>
              <a:rPr lang="en-US" sz="3200">
                <a:solidFill>
                  <a:srgbClr val="000000"/>
                </a:solidFill>
              </a:rPr>
              <a:t>group</a:t>
            </a:r>
            <a:br>
              <a:rPr lang="en-US" sz="3200">
                <a:solidFill>
                  <a:srgbClr val="000000"/>
                </a:solidFill>
              </a:rPr>
            </a:br>
            <a:r>
              <a:rPr lang="en-US" sz="3200">
                <a:solidFill>
                  <a:srgbClr val="000000"/>
                </a:solidFill>
              </a:rPr>
              <a:t>project</a:t>
            </a:r>
            <a:br>
              <a:rPr lang="en-US" sz="3200">
                <a:solidFill>
                  <a:srgbClr val="000000"/>
                </a:solidFill>
              </a:rPr>
            </a:br>
            <a:r>
              <a:rPr lang="en-US" sz="3200">
                <a:solidFill>
                  <a:srgbClr val="000000"/>
                </a:solidFill>
              </a:rPr>
              <a:t>2023</a:t>
            </a:r>
          </a:p>
        </p:txBody>
      </p:sp>
      <p:sp>
        <p:nvSpPr>
          <p:cNvPr id="3" name="Subtitle 2"/>
          <p:cNvSpPr>
            <a:spLocks noGrp="1"/>
          </p:cNvSpPr>
          <p:nvPr>
            <p:ph type="subTitle" idx="1"/>
          </p:nvPr>
        </p:nvSpPr>
        <p:spPr>
          <a:xfrm>
            <a:off x="6876069" y="722519"/>
            <a:ext cx="4795002" cy="1825372"/>
          </a:xfrm>
          <a:noFill/>
        </p:spPr>
        <p:txBody>
          <a:bodyPr anchor="t">
            <a:normAutofit/>
          </a:bodyPr>
          <a:lstStyle/>
          <a:p>
            <a:pPr algn="r"/>
            <a:r>
              <a:rPr lang="en-US">
                <a:solidFill>
                  <a:srgbClr val="FFFFFF"/>
                </a:solidFill>
              </a:rPr>
              <a:t>Prof r. k. </a:t>
            </a:r>
            <a:r>
              <a:rPr lang="en-US" err="1">
                <a:solidFill>
                  <a:srgbClr val="FFFFFF"/>
                </a:solidFill>
              </a:rPr>
              <a:t>mittal</a:t>
            </a:r>
            <a:endParaRPr lang="en-US">
              <a:solidFill>
                <a:srgbClr val="FFFFFF"/>
              </a:solidFill>
            </a:endParaRPr>
          </a:p>
          <a:p>
            <a:pPr algn="r"/>
            <a:r>
              <a:rPr lang="en-US">
                <a:solidFill>
                  <a:srgbClr val="FFFFFF"/>
                </a:solidFill>
              </a:rPr>
              <a:t>Prof u. k. </a:t>
            </a:r>
            <a:r>
              <a:rPr lang="en-US" err="1">
                <a:solidFill>
                  <a:srgbClr val="FFFFFF"/>
                </a:solidFill>
              </a:rPr>
              <a:t>komal</a:t>
            </a:r>
            <a:endParaRPr lang="en-US">
              <a:solidFill>
                <a:srgbClr val="FFFFFF"/>
              </a:solidFill>
            </a:endParaRPr>
          </a:p>
        </p:txBody>
      </p:sp>
      <p:sp>
        <p:nvSpPr>
          <p:cNvPr id="4" name="Slide Number Placeholder 3">
            <a:extLst>
              <a:ext uri="{FF2B5EF4-FFF2-40B4-BE49-F238E27FC236}">
                <a16:creationId xmlns:a16="http://schemas.microsoft.com/office/drawing/2014/main" id="{3B1C8CCB-B54A-08C1-4B7B-16F524428DA8}"/>
              </a:ext>
            </a:extLst>
          </p:cNvPr>
          <p:cNvSpPr>
            <a:spLocks noGrp="1"/>
          </p:cNvSpPr>
          <p:nvPr>
            <p:ph type="sldNum" sz="quarter" idx="12"/>
          </p:nvPr>
        </p:nvSpPr>
        <p:spPr/>
        <p:txBody>
          <a:bodyPr/>
          <a:lstStyle/>
          <a:p>
            <a:fld id="{91F18EF7-BE1E-4ECB-84D4-67C2B4D8F095}" type="slidenum">
              <a:rPr lang="en-US" smtClean="0"/>
              <a:t>1</a:t>
            </a:fld>
            <a:endParaRPr lang="en-US"/>
          </a:p>
        </p:txBody>
      </p:sp>
      <p:sp>
        <p:nvSpPr>
          <p:cNvPr id="5" name="Footer Placeholder 4">
            <a:extLst>
              <a:ext uri="{FF2B5EF4-FFF2-40B4-BE49-F238E27FC236}">
                <a16:creationId xmlns:a16="http://schemas.microsoft.com/office/drawing/2014/main" id="{F0AD023B-64DA-6846-4BAA-307EA3766F48}"/>
              </a:ext>
            </a:extLst>
          </p:cNvPr>
          <p:cNvSpPr>
            <a:spLocks noGrp="1"/>
          </p:cNvSpPr>
          <p:nvPr>
            <p:ph type="ftr" sz="quarter" idx="11"/>
          </p:nvPr>
        </p:nvSpPr>
        <p:spPr/>
        <p:txBody>
          <a:bodyPr/>
          <a:lstStyle/>
          <a:p>
            <a:r>
              <a:rPr lang="en-US"/>
              <a:t>ANALYSIS AND MACHINING</a:t>
            </a:r>
          </a:p>
        </p:txBody>
      </p:sp>
    </p:spTree>
    <p:extLst>
      <p:ext uri="{BB962C8B-B14F-4D97-AF65-F5344CB8AC3E}">
        <p14:creationId xmlns:p14="http://schemas.microsoft.com/office/powerpoint/2010/main" val="109857222"/>
      </p:ext>
    </p:extLst>
  </p:cSld>
  <p:clrMapOvr>
    <a:masterClrMapping/>
  </p:clrMapOvr>
  <mc:AlternateContent xmlns:mc="http://schemas.openxmlformats.org/markup-compatibility/2006" xmlns:p14="http://schemas.microsoft.com/office/powerpoint/2010/main">
    <mc:Choice Requires="p14">
      <p:transition spd="slow" p14:dur="2000" advTm="6838"/>
    </mc:Choice>
    <mc:Fallback xmlns="">
      <p:transition spd="slow" advTm="6838"/>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DE2EEB-A6CB-7FAA-2704-ECE13635E2DB}"/>
              </a:ext>
            </a:extLst>
          </p:cNvPr>
          <p:cNvSpPr>
            <a:spLocks noGrp="1"/>
          </p:cNvSpPr>
          <p:nvPr>
            <p:ph type="title"/>
          </p:nvPr>
        </p:nvSpPr>
        <p:spPr>
          <a:xfrm>
            <a:off x="808661" y="-721846"/>
            <a:ext cx="10357666" cy="1438450"/>
          </a:xfrm>
        </p:spPr>
        <p:txBody>
          <a:bodyPr/>
          <a:lstStyle/>
          <a:p>
            <a:pPr algn="ctr"/>
            <a:r>
              <a:rPr lang="en-US" sz="4000" b="1">
                <a:latin typeface="Garamond"/>
              </a:rPr>
              <a:t>ROUGHNESS PARAMETERS</a:t>
            </a:r>
            <a:endParaRPr lang="en-US"/>
          </a:p>
        </p:txBody>
      </p:sp>
      <p:sp>
        <p:nvSpPr>
          <p:cNvPr id="3" name="Content Placeholder 2">
            <a:extLst>
              <a:ext uri="{FF2B5EF4-FFF2-40B4-BE49-F238E27FC236}">
                <a16:creationId xmlns:a16="http://schemas.microsoft.com/office/drawing/2014/main" id="{4789C4BB-5FD1-CBEF-EDE3-8BD4A4391DA8}"/>
              </a:ext>
            </a:extLst>
          </p:cNvPr>
          <p:cNvSpPr>
            <a:spLocks noGrp="1"/>
          </p:cNvSpPr>
          <p:nvPr>
            <p:ph idx="1"/>
          </p:nvPr>
        </p:nvSpPr>
        <p:spPr>
          <a:xfrm>
            <a:off x="472486" y="837533"/>
            <a:ext cx="11074842" cy="5407412"/>
          </a:xfrm>
        </p:spPr>
        <p:txBody>
          <a:bodyPr vert="horz" lIns="91440" tIns="45720" rIns="91440" bIns="45720" rtlCol="0" anchor="t">
            <a:normAutofit/>
          </a:bodyPr>
          <a:lstStyle/>
          <a:p>
            <a:r>
              <a:rPr lang="en-US" b="1">
                <a:latin typeface="Book Antiqua"/>
              </a:rPr>
              <a:t>Ra – Average surface roughness</a:t>
            </a:r>
          </a:p>
          <a:p>
            <a:pPr marL="0" indent="0">
              <a:buNone/>
            </a:pPr>
            <a:r>
              <a:rPr lang="en-US">
                <a:latin typeface="Book Antiqua"/>
              </a:rPr>
              <a:t>     It’s the average roughness between a roughness profile and a mean line. It’s the most-commonly used parameter for surface finish. The Ra surface finish chart is most used because of the absolute values.</a:t>
            </a:r>
          </a:p>
          <a:p>
            <a:r>
              <a:rPr lang="en-US" b="1" err="1">
                <a:latin typeface="Book Antiqua"/>
              </a:rPr>
              <a:t>Rmax</a:t>
            </a:r>
            <a:r>
              <a:rPr lang="en-US" b="1">
                <a:latin typeface="Book Antiqua"/>
              </a:rPr>
              <a:t> – Vertical distance from peak to valley</a:t>
            </a:r>
            <a:endParaRPr lang="en-US">
              <a:latin typeface="Book Antiqua"/>
            </a:endParaRPr>
          </a:p>
          <a:p>
            <a:pPr marL="0" indent="0">
              <a:buNone/>
            </a:pPr>
            <a:r>
              <a:rPr lang="en-US" b="1">
                <a:latin typeface="Book Antiqua"/>
              </a:rPr>
              <a:t>    </a:t>
            </a:r>
            <a:r>
              <a:rPr lang="en-US">
                <a:latin typeface="Book Antiqua"/>
              </a:rPr>
              <a:t>This parameter is best used for anomalies such as burrs and scratches. Its sensitive to them.</a:t>
            </a:r>
          </a:p>
          <a:p>
            <a:pPr marL="342900" indent="-342900"/>
            <a:r>
              <a:rPr lang="en-US" b="1">
                <a:latin typeface="Book Antiqua"/>
              </a:rPr>
              <a:t>Rz – Average maximum height of the profile</a:t>
            </a:r>
            <a:endParaRPr lang="en-US">
              <a:latin typeface="Book Antiqua"/>
            </a:endParaRPr>
          </a:p>
          <a:p>
            <a:pPr marL="0" indent="0">
              <a:buNone/>
            </a:pPr>
            <a:r>
              <a:rPr lang="en-US" b="1">
                <a:latin typeface="Book Antiqua"/>
              </a:rPr>
              <a:t>     </a:t>
            </a:r>
            <a:r>
              <a:rPr lang="en-US">
                <a:latin typeface="Book Antiqua"/>
              </a:rPr>
              <a:t>Unlike Ra, Rz measures the average values of five largest differences between peaks and valleys. It helps eliminate error as Ra is quite sensitive to extremes.</a:t>
            </a:r>
            <a:endParaRPr lang="en-US" b="1">
              <a:latin typeface="Book Antiqua"/>
            </a:endParaRPr>
          </a:p>
          <a:p>
            <a:pPr marL="342900" indent="-342900"/>
            <a:r>
              <a:rPr lang="en-US" b="1" err="1">
                <a:latin typeface="Book Antiqua"/>
              </a:rPr>
              <a:t>Rq</a:t>
            </a:r>
            <a:r>
              <a:rPr lang="en-US" b="1">
                <a:latin typeface="Book Antiqua"/>
              </a:rPr>
              <a:t> – RMS roughness</a:t>
            </a:r>
          </a:p>
          <a:p>
            <a:pPr marL="342900" indent="-342900"/>
            <a:r>
              <a:rPr lang="en-US" b="1">
                <a:latin typeface="Book Antiqua"/>
              </a:rPr>
              <a:t>Rt – Maximum height of the peak</a:t>
            </a:r>
          </a:p>
          <a:p>
            <a:pPr marL="342900" indent="-342900"/>
            <a:endParaRPr lang="en-US"/>
          </a:p>
        </p:txBody>
      </p:sp>
      <p:sp>
        <p:nvSpPr>
          <p:cNvPr id="4" name="Footer Placeholder 3">
            <a:extLst>
              <a:ext uri="{FF2B5EF4-FFF2-40B4-BE49-F238E27FC236}">
                <a16:creationId xmlns:a16="http://schemas.microsoft.com/office/drawing/2014/main" id="{8D98968A-A378-244E-4407-723024F593AE}"/>
              </a:ext>
            </a:extLst>
          </p:cNvPr>
          <p:cNvSpPr>
            <a:spLocks noGrp="1"/>
          </p:cNvSpPr>
          <p:nvPr>
            <p:ph type="ftr" sz="quarter" idx="11"/>
          </p:nvPr>
        </p:nvSpPr>
        <p:spPr/>
        <p:txBody>
          <a:bodyPr/>
          <a:lstStyle/>
          <a:p>
            <a:r>
              <a:rPr lang="en-US"/>
              <a:t>ANALYSIS AND MACHINING</a:t>
            </a:r>
          </a:p>
        </p:txBody>
      </p:sp>
      <p:sp>
        <p:nvSpPr>
          <p:cNvPr id="5" name="Slide Number Placeholder 4">
            <a:extLst>
              <a:ext uri="{FF2B5EF4-FFF2-40B4-BE49-F238E27FC236}">
                <a16:creationId xmlns:a16="http://schemas.microsoft.com/office/drawing/2014/main" id="{574B7F54-70F0-AC1F-92AE-B51C2436FCAA}"/>
              </a:ext>
            </a:extLst>
          </p:cNvPr>
          <p:cNvSpPr>
            <a:spLocks noGrp="1"/>
          </p:cNvSpPr>
          <p:nvPr>
            <p:ph type="sldNum" sz="quarter" idx="12"/>
          </p:nvPr>
        </p:nvSpPr>
        <p:spPr/>
        <p:txBody>
          <a:bodyPr/>
          <a:lstStyle/>
          <a:p>
            <a:fld id="{91F18EF7-BE1E-4ECB-84D4-67C2B4D8F095}" type="slidenum">
              <a:rPr lang="en-US" smtClean="0"/>
              <a:t>10</a:t>
            </a:fld>
            <a:endParaRPr lang="en-US"/>
          </a:p>
        </p:txBody>
      </p:sp>
    </p:spTree>
    <p:extLst>
      <p:ext uri="{BB962C8B-B14F-4D97-AF65-F5344CB8AC3E}">
        <p14:creationId xmlns:p14="http://schemas.microsoft.com/office/powerpoint/2010/main" val="2483372185"/>
      </p:ext>
    </p:extLst>
  </p:cSld>
  <p:clrMapOvr>
    <a:masterClrMapping/>
  </p:clrMapOvr>
  <mc:AlternateContent xmlns:mc="http://schemas.openxmlformats.org/markup-compatibility/2006" xmlns:p14="http://schemas.microsoft.com/office/powerpoint/2010/main">
    <mc:Choice Requires="p14">
      <p:transition spd="slow" p14:dur="2000" advTm="13860"/>
    </mc:Choice>
    <mc:Fallback xmlns="">
      <p:transition spd="slow" advTm="13860"/>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7C7B3269-0A18-40F5-8E91-D6AE2D71E893}"/>
              </a:ext>
            </a:extLst>
          </p:cNvPr>
          <p:cNvSpPr>
            <a:spLocks noGrp="1"/>
          </p:cNvSpPr>
          <p:nvPr>
            <p:ph type="title"/>
          </p:nvPr>
        </p:nvSpPr>
        <p:spPr>
          <a:xfrm>
            <a:off x="1006288" y="318591"/>
            <a:ext cx="10103462" cy="1470404"/>
          </a:xfrm>
        </p:spPr>
        <p:txBody>
          <a:bodyPr anchor="b">
            <a:normAutofit fontScale="90000"/>
          </a:bodyPr>
          <a:lstStyle/>
          <a:p>
            <a:pPr algn="ctr"/>
            <a:r>
              <a:rPr lang="en-US" sz="4000" b="1">
                <a:latin typeface="Garamond"/>
              </a:rPr>
              <a:t>HOW TO MEASURE SURFACE ROUGHNESS?</a:t>
            </a:r>
          </a:p>
        </p:txBody>
      </p:sp>
      <p:sp>
        <p:nvSpPr>
          <p:cNvPr id="10" name="Content Placeholder 2">
            <a:extLst>
              <a:ext uri="{FF2B5EF4-FFF2-40B4-BE49-F238E27FC236}">
                <a16:creationId xmlns:a16="http://schemas.microsoft.com/office/drawing/2014/main" id="{BC145B2B-0F17-4B7A-AAAA-4450A93D76BC}"/>
              </a:ext>
            </a:extLst>
          </p:cNvPr>
          <p:cNvSpPr>
            <a:spLocks noGrp="1"/>
          </p:cNvSpPr>
          <p:nvPr>
            <p:ph idx="1"/>
          </p:nvPr>
        </p:nvSpPr>
        <p:spPr>
          <a:xfrm>
            <a:off x="1320053" y="2297205"/>
            <a:ext cx="9263020" cy="3614813"/>
          </a:xfrm>
        </p:spPr>
        <p:txBody>
          <a:bodyPr vert="horz" lIns="91440" tIns="45720" rIns="91440" bIns="45720" rtlCol="0" anchor="t">
            <a:normAutofit/>
          </a:bodyPr>
          <a:lstStyle/>
          <a:p>
            <a:r>
              <a:rPr lang="en-US">
                <a:latin typeface="Book Antiqua"/>
              </a:rPr>
              <a:t>There are several measuring systems for surface roughness. They are Direct measurement method, Non-contact method, comparison method, in process methods.</a:t>
            </a:r>
          </a:p>
          <a:p>
            <a:r>
              <a:rPr lang="en-US">
                <a:latin typeface="Book Antiqua"/>
              </a:rPr>
              <a:t>First one includes measurement using a stylus that moves perpendicularly over the surface. Non-contact method involves light or sound instead, where ultrasonic pulse is sent to the surface and the reflected waves are captured.</a:t>
            </a:r>
          </a:p>
          <a:p>
            <a:r>
              <a:rPr lang="en-US">
                <a:latin typeface="Book Antiqua"/>
              </a:rPr>
              <a:t>Comparison techniques employ surface roughness samples that are compared with known parameters and in-process techniques uses inductance.</a:t>
            </a:r>
          </a:p>
        </p:txBody>
      </p:sp>
      <p:sp>
        <p:nvSpPr>
          <p:cNvPr id="12" name="Date Placeholder 6">
            <a:extLst>
              <a:ext uri="{FF2B5EF4-FFF2-40B4-BE49-F238E27FC236}">
                <a16:creationId xmlns:a16="http://schemas.microsoft.com/office/drawing/2014/main" id="{DF765F4A-2DF9-42BC-89D8-E61753DA5A3E}"/>
              </a:ext>
            </a:extLst>
          </p:cNvPr>
          <p:cNvSpPr>
            <a:spLocks noGrp="1"/>
          </p:cNvSpPr>
          <p:nvPr>
            <p:ph type="dt" sz="half" idx="10"/>
          </p:nvPr>
        </p:nvSpPr>
        <p:spPr>
          <a:xfrm>
            <a:off x="795014" y="6342042"/>
            <a:ext cx="2743200" cy="365125"/>
          </a:xfrm>
        </p:spPr>
        <p:txBody>
          <a:bodyPr/>
          <a:lstStyle/>
          <a:p>
            <a:pPr>
              <a:spcAft>
                <a:spcPts val="600"/>
              </a:spcAft>
            </a:pPr>
            <a:fld id="{3DF4EE96-C834-4CB1-9BE3-A85B22A039C7}" type="datetime1">
              <a:rPr lang="en-US" smtClean="0"/>
              <a:pPr>
                <a:spcAft>
                  <a:spcPts val="600"/>
                </a:spcAft>
              </a:pPr>
              <a:t>12/26/2023</a:t>
            </a:fld>
            <a:endParaRPr lang="en-US"/>
          </a:p>
        </p:txBody>
      </p:sp>
      <p:sp>
        <p:nvSpPr>
          <p:cNvPr id="16" name="Slide Number Placeholder 17">
            <a:extLst>
              <a:ext uri="{FF2B5EF4-FFF2-40B4-BE49-F238E27FC236}">
                <a16:creationId xmlns:a16="http://schemas.microsoft.com/office/drawing/2014/main" id="{32E95C4D-CC3C-4C9D-B8E6-271568CB8F71}"/>
              </a:ext>
            </a:extLst>
          </p:cNvPr>
          <p:cNvSpPr>
            <a:spLocks noGrp="1"/>
          </p:cNvSpPr>
          <p:nvPr>
            <p:ph type="sldNum" sz="quarter" idx="12"/>
          </p:nvPr>
        </p:nvSpPr>
        <p:spPr>
          <a:xfrm>
            <a:off x="11166329" y="6342042"/>
            <a:ext cx="526228" cy="365125"/>
          </a:xfrm>
        </p:spPr>
        <p:txBody>
          <a:bodyPr/>
          <a:lstStyle/>
          <a:p>
            <a:pPr>
              <a:spcAft>
                <a:spcPts val="600"/>
              </a:spcAft>
            </a:pPr>
            <a:fld id="{1B0A0659-E443-491A-A36E-EC2EE49C5850}" type="slidenum">
              <a:rPr lang="en-US" smtClean="0">
                <a:solidFill>
                  <a:srgbClr val="000000"/>
                </a:solidFill>
              </a:rPr>
              <a:pPr>
                <a:spcAft>
                  <a:spcPts val="600"/>
                </a:spcAft>
              </a:pPr>
              <a:t>11</a:t>
            </a:fld>
            <a:endParaRPr lang="en-US">
              <a:solidFill>
                <a:srgbClr val="000000"/>
              </a:solidFill>
            </a:endParaRPr>
          </a:p>
        </p:txBody>
      </p:sp>
      <p:sp>
        <p:nvSpPr>
          <p:cNvPr id="4" name="Footer Placeholder 3">
            <a:extLst>
              <a:ext uri="{FF2B5EF4-FFF2-40B4-BE49-F238E27FC236}">
                <a16:creationId xmlns:a16="http://schemas.microsoft.com/office/drawing/2014/main" id="{EF98848B-EAC0-92CB-338A-E231258C4B30}"/>
              </a:ext>
            </a:extLst>
          </p:cNvPr>
          <p:cNvSpPr>
            <a:spLocks noGrp="1"/>
          </p:cNvSpPr>
          <p:nvPr>
            <p:ph type="ftr" sz="quarter" idx="11"/>
          </p:nvPr>
        </p:nvSpPr>
        <p:spPr/>
        <p:txBody>
          <a:bodyPr/>
          <a:lstStyle/>
          <a:p>
            <a:r>
              <a:rPr lang="en-US"/>
              <a:t>ANALYSIS AND MACHINING</a:t>
            </a:r>
          </a:p>
        </p:txBody>
      </p:sp>
    </p:spTree>
    <p:extLst>
      <p:ext uri="{BB962C8B-B14F-4D97-AF65-F5344CB8AC3E}">
        <p14:creationId xmlns:p14="http://schemas.microsoft.com/office/powerpoint/2010/main" val="1270263441"/>
      </p:ext>
    </p:extLst>
  </p:cSld>
  <p:clrMapOvr>
    <a:masterClrMapping/>
  </p:clrMapOvr>
  <mc:AlternateContent xmlns:mc="http://schemas.openxmlformats.org/markup-compatibility/2006" xmlns:p14="http://schemas.microsoft.com/office/powerpoint/2010/main">
    <mc:Choice Requires="p14">
      <p:transition spd="slow" p14:dur="2000" advTm="13622"/>
    </mc:Choice>
    <mc:Fallback xmlns="">
      <p:transition spd="slow" advTm="13622"/>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59FAE9-0B95-FFBA-5ECB-30B2BD2F3A02}"/>
              </a:ext>
            </a:extLst>
          </p:cNvPr>
          <p:cNvSpPr>
            <a:spLocks noGrp="1"/>
          </p:cNvSpPr>
          <p:nvPr>
            <p:ph type="title"/>
          </p:nvPr>
        </p:nvSpPr>
        <p:spPr>
          <a:xfrm>
            <a:off x="818958" y="-263010"/>
            <a:ext cx="10357666" cy="1438450"/>
          </a:xfrm>
        </p:spPr>
        <p:txBody>
          <a:bodyPr/>
          <a:lstStyle/>
          <a:p>
            <a:pPr algn="ctr"/>
            <a:r>
              <a:rPr lang="en-US" sz="4000" b="1">
                <a:latin typeface="Garamond"/>
              </a:rPr>
              <a:t>Non-contact methods</a:t>
            </a:r>
            <a:endParaRPr lang="en-US"/>
          </a:p>
        </p:txBody>
      </p:sp>
      <p:sp>
        <p:nvSpPr>
          <p:cNvPr id="3" name="Content Placeholder 2">
            <a:extLst>
              <a:ext uri="{FF2B5EF4-FFF2-40B4-BE49-F238E27FC236}">
                <a16:creationId xmlns:a16="http://schemas.microsoft.com/office/drawing/2014/main" id="{A4EF89A5-56BD-022F-9E18-4CA25E4EDD0F}"/>
              </a:ext>
            </a:extLst>
          </p:cNvPr>
          <p:cNvSpPr>
            <a:spLocks noGrp="1"/>
          </p:cNvSpPr>
          <p:nvPr>
            <p:ph idx="1"/>
          </p:nvPr>
        </p:nvSpPr>
        <p:spPr>
          <a:xfrm>
            <a:off x="818959" y="1710380"/>
            <a:ext cx="10357666" cy="4217773"/>
          </a:xfrm>
        </p:spPr>
        <p:txBody>
          <a:bodyPr vert="horz" lIns="91440" tIns="45720" rIns="91440" bIns="45720" rtlCol="0" anchor="t">
            <a:normAutofit/>
          </a:bodyPr>
          <a:lstStyle/>
          <a:p>
            <a:r>
              <a:rPr lang="en-US">
                <a:latin typeface="Book Antiqua"/>
              </a:rPr>
              <a:t>Non-contact methods involve the use of light or sound.</a:t>
            </a:r>
          </a:p>
          <a:p>
            <a:r>
              <a:rPr lang="en-US">
                <a:latin typeface="Book Antiqua"/>
              </a:rPr>
              <a:t>Optical instruments like white light and confocal, replace the stylus. The physical probes can be switched with optical sensors or microscopes.</a:t>
            </a:r>
          </a:p>
          <a:p>
            <a:r>
              <a:rPr lang="en-US">
                <a:latin typeface="Book Antiqua"/>
              </a:rPr>
              <a:t>The instrument used will send an ultrasonic pulse to the surface. Then there will be altering and reflection of sound waves back to the device. You can then assess the reflected waves to determine roughness parameters.</a:t>
            </a:r>
          </a:p>
          <a:p>
            <a:r>
              <a:rPr lang="en-US">
                <a:latin typeface="Book Antiqua"/>
              </a:rPr>
              <a:t>One of the technique to measure it is </a:t>
            </a:r>
            <a:r>
              <a:rPr lang="en-US" i="1">
                <a:latin typeface="Book Antiqua"/>
              </a:rPr>
              <a:t>Profiling technique </a:t>
            </a:r>
            <a:r>
              <a:rPr lang="en-US">
                <a:latin typeface="Book Antiqua"/>
              </a:rPr>
              <a:t>which involves the measurement using a high-resolution probe.</a:t>
            </a:r>
          </a:p>
          <a:p>
            <a:r>
              <a:rPr lang="en-US">
                <a:latin typeface="Book Antiqua"/>
              </a:rPr>
              <a:t>For which we use a </a:t>
            </a:r>
            <a:r>
              <a:rPr lang="en-US" b="1" i="1">
                <a:latin typeface="Book Antiqua"/>
              </a:rPr>
              <a:t>Profilometer.</a:t>
            </a:r>
            <a:endParaRPr lang="en-US">
              <a:latin typeface="Book Antiqua"/>
            </a:endParaRPr>
          </a:p>
        </p:txBody>
      </p:sp>
      <p:sp>
        <p:nvSpPr>
          <p:cNvPr id="4" name="Footer Placeholder 3">
            <a:extLst>
              <a:ext uri="{FF2B5EF4-FFF2-40B4-BE49-F238E27FC236}">
                <a16:creationId xmlns:a16="http://schemas.microsoft.com/office/drawing/2014/main" id="{C4587C1B-5100-7840-6DE1-C067CD0A5A45}"/>
              </a:ext>
            </a:extLst>
          </p:cNvPr>
          <p:cNvSpPr>
            <a:spLocks noGrp="1"/>
          </p:cNvSpPr>
          <p:nvPr>
            <p:ph type="ftr" sz="quarter" idx="11"/>
          </p:nvPr>
        </p:nvSpPr>
        <p:spPr/>
        <p:txBody>
          <a:bodyPr/>
          <a:lstStyle/>
          <a:p>
            <a:r>
              <a:rPr lang="en-US"/>
              <a:t>ANALYSIS AND MACHINING</a:t>
            </a:r>
          </a:p>
        </p:txBody>
      </p:sp>
      <p:sp>
        <p:nvSpPr>
          <p:cNvPr id="5" name="Slide Number Placeholder 4">
            <a:extLst>
              <a:ext uri="{FF2B5EF4-FFF2-40B4-BE49-F238E27FC236}">
                <a16:creationId xmlns:a16="http://schemas.microsoft.com/office/drawing/2014/main" id="{A1326919-7CDF-BE6A-03A3-8D6DF7BC272A}"/>
              </a:ext>
            </a:extLst>
          </p:cNvPr>
          <p:cNvSpPr>
            <a:spLocks noGrp="1"/>
          </p:cNvSpPr>
          <p:nvPr>
            <p:ph type="sldNum" sz="quarter" idx="12"/>
          </p:nvPr>
        </p:nvSpPr>
        <p:spPr/>
        <p:txBody>
          <a:bodyPr/>
          <a:lstStyle/>
          <a:p>
            <a:fld id="{91F18EF7-BE1E-4ECB-84D4-67C2B4D8F095}" type="slidenum">
              <a:rPr lang="en-US" smtClean="0"/>
              <a:t>12</a:t>
            </a:fld>
            <a:endParaRPr lang="en-US"/>
          </a:p>
        </p:txBody>
      </p:sp>
    </p:spTree>
    <p:extLst>
      <p:ext uri="{BB962C8B-B14F-4D97-AF65-F5344CB8AC3E}">
        <p14:creationId xmlns:p14="http://schemas.microsoft.com/office/powerpoint/2010/main" val="1867331965"/>
      </p:ext>
    </p:extLst>
  </p:cSld>
  <p:clrMapOvr>
    <a:masterClrMapping/>
  </p:clrMapOvr>
  <mc:AlternateContent xmlns:mc="http://schemas.openxmlformats.org/markup-compatibility/2006" xmlns:p14="http://schemas.microsoft.com/office/powerpoint/2010/main">
    <mc:Choice Requires="p14">
      <p:transition spd="slow" p14:dur="2000" advTm="8281"/>
    </mc:Choice>
    <mc:Fallback xmlns="">
      <p:transition spd="slow" advTm="8281"/>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FF3E3A-8414-C0CC-2255-E95F55102AA2}"/>
              </a:ext>
            </a:extLst>
          </p:cNvPr>
          <p:cNvSpPr>
            <a:spLocks noGrp="1"/>
          </p:cNvSpPr>
          <p:nvPr>
            <p:ph type="title"/>
          </p:nvPr>
        </p:nvSpPr>
        <p:spPr>
          <a:xfrm>
            <a:off x="808661" y="-417470"/>
            <a:ext cx="10357666" cy="1438450"/>
          </a:xfrm>
        </p:spPr>
        <p:txBody>
          <a:bodyPr/>
          <a:lstStyle/>
          <a:p>
            <a:pPr algn="ctr"/>
            <a:r>
              <a:rPr lang="en-US" sz="4000" b="1">
                <a:latin typeface="Garamond"/>
              </a:rPr>
              <a:t>Geometric tolerances</a:t>
            </a:r>
            <a:endParaRPr lang="en-US"/>
          </a:p>
        </p:txBody>
      </p:sp>
      <p:sp>
        <p:nvSpPr>
          <p:cNvPr id="3" name="Content Placeholder 2">
            <a:extLst>
              <a:ext uri="{FF2B5EF4-FFF2-40B4-BE49-F238E27FC236}">
                <a16:creationId xmlns:a16="http://schemas.microsoft.com/office/drawing/2014/main" id="{A3947CC9-7071-C466-0BB7-0869DA4C6225}"/>
              </a:ext>
            </a:extLst>
          </p:cNvPr>
          <p:cNvSpPr>
            <a:spLocks noGrp="1"/>
          </p:cNvSpPr>
          <p:nvPr>
            <p:ph idx="1"/>
          </p:nvPr>
        </p:nvSpPr>
        <p:spPr>
          <a:xfrm>
            <a:off x="808662" y="1370569"/>
            <a:ext cx="10367963" cy="4639963"/>
          </a:xfrm>
        </p:spPr>
        <p:txBody>
          <a:bodyPr vert="horz" lIns="91440" tIns="45720" rIns="91440" bIns="45720" rtlCol="0" anchor="t">
            <a:normAutofit/>
          </a:bodyPr>
          <a:lstStyle/>
          <a:p>
            <a:r>
              <a:rPr lang="en-US">
                <a:latin typeface="Book Antiqua"/>
                <a:ea typeface="+mj-lt"/>
                <a:cs typeface="+mj-lt"/>
              </a:rPr>
              <a:t>The two basic types of geometric dimensions utilizing tolerances are:</a:t>
            </a:r>
          </a:p>
          <a:p>
            <a:pPr marL="0" indent="0">
              <a:buNone/>
            </a:pPr>
            <a:r>
              <a:rPr lang="en-US">
                <a:latin typeface="Book Antiqua"/>
                <a:ea typeface="+mj-lt"/>
                <a:cs typeface="+mj-lt"/>
              </a:rPr>
              <a:t>    a) form tolerances</a:t>
            </a:r>
          </a:p>
          <a:p>
            <a:pPr marL="0" indent="0">
              <a:buNone/>
            </a:pPr>
            <a:r>
              <a:rPr lang="en-US">
                <a:latin typeface="Book Antiqua"/>
                <a:ea typeface="+mj-lt"/>
                <a:cs typeface="+mj-lt"/>
              </a:rPr>
              <a:t>    b) positional tolerances</a:t>
            </a:r>
          </a:p>
          <a:p>
            <a:pPr marL="342900" indent="-342900"/>
            <a:r>
              <a:rPr lang="en-US">
                <a:latin typeface="Book Antiqua"/>
                <a:ea typeface="+mj-lt"/>
                <a:cs typeface="+mj-lt"/>
              </a:rPr>
              <a:t>Form tolerances can be applied to a single geometric shape. Positional tolerances are applied those dimensions that are used to locate or position geometric shapes with respect to specified datum planes.</a:t>
            </a:r>
          </a:p>
          <a:p>
            <a:pPr marL="342900" indent="-342900"/>
            <a:r>
              <a:rPr lang="en-US">
                <a:ea typeface="+mj-lt"/>
                <a:cs typeface="+mj-lt"/>
              </a:rPr>
              <a:t> </a:t>
            </a:r>
            <a:r>
              <a:rPr lang="en-US">
                <a:latin typeface="Book Antiqua"/>
                <a:ea typeface="+mj-lt"/>
                <a:cs typeface="+mj-lt"/>
              </a:rPr>
              <a:t>A datum is a feature of a part that acts as a master reference used to locate other features of the part. A datum can be a point, a line, or a plane. Datums are chosen for their functional nature.</a:t>
            </a:r>
          </a:p>
        </p:txBody>
      </p:sp>
      <p:sp>
        <p:nvSpPr>
          <p:cNvPr id="4" name="Footer Placeholder 3">
            <a:extLst>
              <a:ext uri="{FF2B5EF4-FFF2-40B4-BE49-F238E27FC236}">
                <a16:creationId xmlns:a16="http://schemas.microsoft.com/office/drawing/2014/main" id="{EDE12C47-ADBA-2390-5DB3-9265054953EE}"/>
              </a:ext>
            </a:extLst>
          </p:cNvPr>
          <p:cNvSpPr>
            <a:spLocks noGrp="1"/>
          </p:cNvSpPr>
          <p:nvPr>
            <p:ph type="ftr" sz="quarter" idx="11"/>
          </p:nvPr>
        </p:nvSpPr>
        <p:spPr/>
        <p:txBody>
          <a:bodyPr/>
          <a:lstStyle/>
          <a:p>
            <a:r>
              <a:rPr lang="en-US"/>
              <a:t>ANALYSIS AND MACHINING</a:t>
            </a:r>
          </a:p>
        </p:txBody>
      </p:sp>
      <p:sp>
        <p:nvSpPr>
          <p:cNvPr id="5" name="Slide Number Placeholder 4">
            <a:extLst>
              <a:ext uri="{FF2B5EF4-FFF2-40B4-BE49-F238E27FC236}">
                <a16:creationId xmlns:a16="http://schemas.microsoft.com/office/drawing/2014/main" id="{5523FF1B-387D-EFCA-CE40-EF8F4E7F85BD}"/>
              </a:ext>
            </a:extLst>
          </p:cNvPr>
          <p:cNvSpPr>
            <a:spLocks noGrp="1"/>
          </p:cNvSpPr>
          <p:nvPr>
            <p:ph type="sldNum" sz="quarter" idx="12"/>
          </p:nvPr>
        </p:nvSpPr>
        <p:spPr/>
        <p:txBody>
          <a:bodyPr/>
          <a:lstStyle/>
          <a:p>
            <a:fld id="{91F18EF7-BE1E-4ECB-84D4-67C2B4D8F095}" type="slidenum">
              <a:rPr lang="en-US" smtClean="0"/>
              <a:t>13</a:t>
            </a:fld>
            <a:endParaRPr lang="en-US"/>
          </a:p>
        </p:txBody>
      </p:sp>
    </p:spTree>
    <p:extLst>
      <p:ext uri="{BB962C8B-B14F-4D97-AF65-F5344CB8AC3E}">
        <p14:creationId xmlns:p14="http://schemas.microsoft.com/office/powerpoint/2010/main" val="4017307920"/>
      </p:ext>
    </p:extLst>
  </p:cSld>
  <p:clrMapOvr>
    <a:masterClrMapping/>
  </p:clrMapOvr>
  <mc:AlternateContent xmlns:mc="http://schemas.openxmlformats.org/markup-compatibility/2006" xmlns:p14="http://schemas.microsoft.com/office/powerpoint/2010/main">
    <mc:Choice Requires="p14">
      <p:transition spd="slow" p14:dur="2000" advTm="25246"/>
    </mc:Choice>
    <mc:Fallback xmlns="">
      <p:transition spd="slow" advTm="25246"/>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0C04B0-82D8-F6B4-B32F-C6C1D67D7059}"/>
              </a:ext>
            </a:extLst>
          </p:cNvPr>
          <p:cNvSpPr>
            <a:spLocks noGrp="1"/>
          </p:cNvSpPr>
          <p:nvPr>
            <p:ph type="title"/>
          </p:nvPr>
        </p:nvSpPr>
        <p:spPr>
          <a:xfrm>
            <a:off x="808661" y="365125"/>
            <a:ext cx="10522422" cy="892694"/>
          </a:xfrm>
        </p:spPr>
        <p:txBody>
          <a:bodyPr vert="horz" lIns="91440" tIns="45720" rIns="91440" bIns="45720" rtlCol="0" anchor="t">
            <a:normAutofit/>
          </a:bodyPr>
          <a:lstStyle/>
          <a:p>
            <a:pPr algn="ctr"/>
            <a:r>
              <a:rPr lang="en-US" sz="4000" b="1">
                <a:latin typeface="Garamond"/>
              </a:rPr>
              <a:t>Form tolerances</a:t>
            </a:r>
            <a:endParaRPr lang="en-US"/>
          </a:p>
        </p:txBody>
      </p:sp>
      <p:sp>
        <p:nvSpPr>
          <p:cNvPr id="3" name="Content Placeholder 2">
            <a:extLst>
              <a:ext uri="{FF2B5EF4-FFF2-40B4-BE49-F238E27FC236}">
                <a16:creationId xmlns:a16="http://schemas.microsoft.com/office/drawing/2014/main" id="{F80715EA-1667-B93E-8D78-98DCD32E2281}"/>
              </a:ext>
            </a:extLst>
          </p:cNvPr>
          <p:cNvSpPr>
            <a:spLocks noGrp="1"/>
          </p:cNvSpPr>
          <p:nvPr>
            <p:ph sz="half" idx="1"/>
          </p:nvPr>
        </p:nvSpPr>
        <p:spPr>
          <a:xfrm>
            <a:off x="473166" y="1349975"/>
            <a:ext cx="5283343" cy="4991744"/>
          </a:xfrm>
        </p:spPr>
        <p:txBody>
          <a:bodyPr vert="horz" lIns="91440" tIns="45720" rIns="91440" bIns="45720" rtlCol="0" anchor="t">
            <a:normAutofit/>
          </a:bodyPr>
          <a:lstStyle/>
          <a:p>
            <a:pPr marL="457200" indent="-457200">
              <a:buAutoNum type="arabicPeriod"/>
            </a:pPr>
            <a:r>
              <a:rPr lang="en-US" b="1">
                <a:latin typeface="Book Antiqua"/>
              </a:rPr>
              <a:t>Straightness:</a:t>
            </a:r>
            <a:endParaRPr lang="en-US"/>
          </a:p>
          <a:p>
            <a:r>
              <a:rPr lang="en-US">
                <a:ea typeface="+mj-lt"/>
                <a:cs typeface="+mj-lt"/>
              </a:rPr>
              <a:t> </a:t>
            </a:r>
            <a:r>
              <a:rPr lang="en-US">
                <a:latin typeface="Book Antiqua"/>
                <a:ea typeface="+mj-lt"/>
                <a:cs typeface="+mj-lt"/>
              </a:rPr>
              <a:t> A surface is straight when all its elements are straight lines.</a:t>
            </a:r>
          </a:p>
          <a:p>
            <a:endParaRPr lang="en-US">
              <a:latin typeface="Book Antiqua"/>
            </a:endParaRPr>
          </a:p>
        </p:txBody>
      </p:sp>
      <p:sp>
        <p:nvSpPr>
          <p:cNvPr id="4" name="Content Placeholder 3">
            <a:extLst>
              <a:ext uri="{FF2B5EF4-FFF2-40B4-BE49-F238E27FC236}">
                <a16:creationId xmlns:a16="http://schemas.microsoft.com/office/drawing/2014/main" id="{72EB559E-C97C-7C6B-48BE-B61D7A84E4F5}"/>
              </a:ext>
            </a:extLst>
          </p:cNvPr>
          <p:cNvSpPr>
            <a:spLocks noGrp="1"/>
          </p:cNvSpPr>
          <p:nvPr>
            <p:ph sz="half" idx="2"/>
          </p:nvPr>
        </p:nvSpPr>
        <p:spPr>
          <a:xfrm>
            <a:off x="6180448" y="1308786"/>
            <a:ext cx="5141224" cy="4991743"/>
          </a:xfrm>
        </p:spPr>
        <p:txBody>
          <a:bodyPr vert="horz" lIns="91440" tIns="45720" rIns="91440" bIns="45720" rtlCol="0" anchor="t">
            <a:normAutofit/>
          </a:bodyPr>
          <a:lstStyle/>
          <a:p>
            <a:pPr marL="0" indent="0">
              <a:buNone/>
            </a:pPr>
            <a:r>
              <a:rPr lang="en-US" b="1">
                <a:latin typeface="Book Antiqua"/>
              </a:rPr>
              <a:t>2.    Flatness: </a:t>
            </a:r>
          </a:p>
          <a:p>
            <a:r>
              <a:rPr lang="en-US">
                <a:ea typeface="+mj-lt"/>
                <a:cs typeface="+mj-lt"/>
              </a:rPr>
              <a:t> </a:t>
            </a:r>
            <a:r>
              <a:rPr lang="en-US">
                <a:latin typeface="Book Antiqua"/>
                <a:ea typeface="+mj-lt"/>
                <a:cs typeface="+mj-lt"/>
              </a:rPr>
              <a:t>A surface is flat when all its elements are in one plane. Flatness tolerance specifies a tolerance zone between two parallel planes.</a:t>
            </a:r>
            <a:endParaRPr lang="en-US" b="1">
              <a:latin typeface="Book Antiqua"/>
            </a:endParaRPr>
          </a:p>
          <a:p>
            <a:pPr marL="0" indent="0">
              <a:buNone/>
            </a:pPr>
            <a:endParaRPr lang="en-US">
              <a:latin typeface="Book Antiqua"/>
            </a:endParaRPr>
          </a:p>
          <a:p>
            <a:pPr marL="0" indent="0">
              <a:buNone/>
            </a:pPr>
            <a:endParaRPr lang="en-US">
              <a:latin typeface="Book Antiqua"/>
            </a:endParaRPr>
          </a:p>
          <a:p>
            <a:pPr marL="0" indent="0">
              <a:buNone/>
            </a:pPr>
            <a:endParaRPr lang="en-US" b="1">
              <a:latin typeface="Book Antiqua"/>
            </a:endParaRPr>
          </a:p>
        </p:txBody>
      </p:sp>
      <p:sp>
        <p:nvSpPr>
          <p:cNvPr id="5" name="Footer Placeholder 4">
            <a:extLst>
              <a:ext uri="{FF2B5EF4-FFF2-40B4-BE49-F238E27FC236}">
                <a16:creationId xmlns:a16="http://schemas.microsoft.com/office/drawing/2014/main" id="{FA57AFC9-D047-54F2-450F-1092AF8DA09A}"/>
              </a:ext>
            </a:extLst>
          </p:cNvPr>
          <p:cNvSpPr>
            <a:spLocks noGrp="1"/>
          </p:cNvSpPr>
          <p:nvPr>
            <p:ph type="ftr" sz="quarter" idx="11"/>
          </p:nvPr>
        </p:nvSpPr>
        <p:spPr/>
        <p:txBody>
          <a:bodyPr/>
          <a:lstStyle/>
          <a:p>
            <a:r>
              <a:rPr lang="en-US"/>
              <a:t>ANALYSIS AND MACHINING</a:t>
            </a:r>
          </a:p>
        </p:txBody>
      </p:sp>
      <p:sp>
        <p:nvSpPr>
          <p:cNvPr id="6" name="Slide Number Placeholder 5">
            <a:extLst>
              <a:ext uri="{FF2B5EF4-FFF2-40B4-BE49-F238E27FC236}">
                <a16:creationId xmlns:a16="http://schemas.microsoft.com/office/drawing/2014/main" id="{60C1A1F5-844B-8628-7DD8-10B738F28945}"/>
              </a:ext>
            </a:extLst>
          </p:cNvPr>
          <p:cNvSpPr>
            <a:spLocks noGrp="1"/>
          </p:cNvSpPr>
          <p:nvPr>
            <p:ph type="sldNum" sz="quarter" idx="12"/>
          </p:nvPr>
        </p:nvSpPr>
        <p:spPr/>
        <p:txBody>
          <a:bodyPr/>
          <a:lstStyle/>
          <a:p>
            <a:fld id="{91F18EF7-BE1E-4ECB-84D4-67C2B4D8F095}" type="slidenum">
              <a:rPr lang="en-US" smtClean="0"/>
              <a:t>14</a:t>
            </a:fld>
            <a:endParaRPr lang="en-US"/>
          </a:p>
        </p:txBody>
      </p:sp>
      <p:pic>
        <p:nvPicPr>
          <p:cNvPr id="7" name="Picture 6" descr="A diagram of a rectangle and a circle&#10;&#10;Description automatically generated">
            <a:extLst>
              <a:ext uri="{FF2B5EF4-FFF2-40B4-BE49-F238E27FC236}">
                <a16:creationId xmlns:a16="http://schemas.microsoft.com/office/drawing/2014/main" id="{DF6462F1-A316-8C8F-6E94-2E25E2020E2E}"/>
              </a:ext>
            </a:extLst>
          </p:cNvPr>
          <p:cNvPicPr>
            <a:picLocks noChangeAspect="1"/>
          </p:cNvPicPr>
          <p:nvPr/>
        </p:nvPicPr>
        <p:blipFill>
          <a:blip r:embed="rId3"/>
          <a:stretch>
            <a:fillRect/>
          </a:stretch>
        </p:blipFill>
        <p:spPr>
          <a:xfrm>
            <a:off x="661859" y="2859817"/>
            <a:ext cx="4895850" cy="348615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9" name="Picture 8" descr="A diagram of a rectangular object&#10;&#10;Description automatically generated">
            <a:extLst>
              <a:ext uri="{FF2B5EF4-FFF2-40B4-BE49-F238E27FC236}">
                <a16:creationId xmlns:a16="http://schemas.microsoft.com/office/drawing/2014/main" id="{B474A061-9D97-780A-C613-EA8A4466418D}"/>
              </a:ext>
            </a:extLst>
          </p:cNvPr>
          <p:cNvPicPr>
            <a:picLocks noChangeAspect="1"/>
          </p:cNvPicPr>
          <p:nvPr/>
        </p:nvPicPr>
        <p:blipFill>
          <a:blip r:embed="rId4"/>
          <a:stretch>
            <a:fillRect/>
          </a:stretch>
        </p:blipFill>
        <p:spPr>
          <a:xfrm>
            <a:off x="6178764" y="3611390"/>
            <a:ext cx="5147878" cy="273470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992193950"/>
      </p:ext>
    </p:extLst>
  </p:cSld>
  <p:clrMapOvr>
    <a:masterClrMapping/>
  </p:clrMapOvr>
  <mc:AlternateContent xmlns:mc="http://schemas.openxmlformats.org/markup-compatibility/2006" xmlns:p14="http://schemas.microsoft.com/office/powerpoint/2010/main">
    <mc:Choice Requires="p14">
      <p:transition spd="slow" p14:dur="2000" advTm="8023"/>
    </mc:Choice>
    <mc:Fallback xmlns="">
      <p:transition spd="slow" advTm="8023"/>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80006B-6795-50D9-5265-B1AEEE33635C}"/>
              </a:ext>
            </a:extLst>
          </p:cNvPr>
          <p:cNvSpPr>
            <a:spLocks noGrp="1"/>
          </p:cNvSpPr>
          <p:nvPr>
            <p:ph type="title"/>
          </p:nvPr>
        </p:nvSpPr>
        <p:spPr>
          <a:xfrm>
            <a:off x="1076391" y="-716091"/>
            <a:ext cx="10357666" cy="1438450"/>
          </a:xfrm>
        </p:spPr>
        <p:txBody>
          <a:bodyPr/>
          <a:lstStyle/>
          <a:p>
            <a:endParaRPr lang="en-US"/>
          </a:p>
        </p:txBody>
      </p:sp>
      <p:sp>
        <p:nvSpPr>
          <p:cNvPr id="3" name="Content Placeholder 2">
            <a:extLst>
              <a:ext uri="{FF2B5EF4-FFF2-40B4-BE49-F238E27FC236}">
                <a16:creationId xmlns:a16="http://schemas.microsoft.com/office/drawing/2014/main" id="{0ED4D6FB-DE5C-E0D6-8B4F-50ECC83D434B}"/>
              </a:ext>
            </a:extLst>
          </p:cNvPr>
          <p:cNvSpPr>
            <a:spLocks noGrp="1"/>
          </p:cNvSpPr>
          <p:nvPr>
            <p:ph sz="half" idx="1"/>
          </p:nvPr>
        </p:nvSpPr>
        <p:spPr>
          <a:xfrm>
            <a:off x="555544" y="979272"/>
            <a:ext cx="4995019" cy="5197690"/>
          </a:xfrm>
        </p:spPr>
        <p:txBody>
          <a:bodyPr vert="horz" lIns="91440" tIns="45720" rIns="91440" bIns="45720" rtlCol="0" anchor="t">
            <a:normAutofit/>
          </a:bodyPr>
          <a:lstStyle/>
          <a:p>
            <a:pPr marL="0" indent="0">
              <a:buNone/>
            </a:pPr>
            <a:r>
              <a:rPr lang="en-US" b="1">
                <a:latin typeface="Book Antiqua"/>
              </a:rPr>
              <a:t>3.    Roundness:</a:t>
            </a:r>
          </a:p>
          <a:p>
            <a:pPr marL="342900" indent="-342900"/>
            <a:r>
              <a:rPr lang="en-US">
                <a:latin typeface="Book Antiqua"/>
              </a:rPr>
              <a:t>A roundness tolerance controls only those points on a surface intersected by any plane perpendicular to the part's axis </a:t>
            </a:r>
            <a:endParaRPr lang="en-US" b="1">
              <a:latin typeface="Book Antiqua"/>
            </a:endParaRPr>
          </a:p>
          <a:p>
            <a:pPr marL="0" indent="0">
              <a:buNone/>
            </a:pPr>
            <a:endParaRPr lang="en-US">
              <a:latin typeface="Book Antiqua"/>
            </a:endParaRPr>
          </a:p>
          <a:p>
            <a:pPr marL="0" indent="0">
              <a:buNone/>
            </a:pPr>
            <a:endParaRPr lang="en-US" b="1">
              <a:latin typeface="Book Antiqua"/>
            </a:endParaRPr>
          </a:p>
        </p:txBody>
      </p:sp>
      <p:sp>
        <p:nvSpPr>
          <p:cNvPr id="4" name="Content Placeholder 3">
            <a:extLst>
              <a:ext uri="{FF2B5EF4-FFF2-40B4-BE49-F238E27FC236}">
                <a16:creationId xmlns:a16="http://schemas.microsoft.com/office/drawing/2014/main" id="{17680E71-B3C7-EBF1-96DC-F730DE406F7A}"/>
              </a:ext>
            </a:extLst>
          </p:cNvPr>
          <p:cNvSpPr>
            <a:spLocks noGrp="1"/>
          </p:cNvSpPr>
          <p:nvPr>
            <p:ph sz="half" idx="2"/>
          </p:nvPr>
        </p:nvSpPr>
        <p:spPr>
          <a:xfrm>
            <a:off x="5871529" y="979272"/>
            <a:ext cx="5450143" cy="5197690"/>
          </a:xfrm>
        </p:spPr>
        <p:txBody>
          <a:bodyPr vert="horz" lIns="91440" tIns="45720" rIns="91440" bIns="45720" rtlCol="0" anchor="t">
            <a:normAutofit/>
          </a:bodyPr>
          <a:lstStyle/>
          <a:p>
            <a:pPr marL="0" indent="0">
              <a:buNone/>
            </a:pPr>
            <a:r>
              <a:rPr lang="en-US" b="1">
                <a:latin typeface="Book Antiqua"/>
              </a:rPr>
              <a:t>4.    Cylindricity:</a:t>
            </a:r>
          </a:p>
          <a:p>
            <a:pPr marL="342900" indent="-342900"/>
            <a:r>
              <a:rPr lang="en-US">
                <a:latin typeface="Book Antiqua"/>
              </a:rPr>
              <a:t>Flatness and cylindricity both involve areas (2D), but the area for cylindricity wraps around a surface.</a:t>
            </a:r>
          </a:p>
          <a:p>
            <a:pPr marL="342900" indent="-342900"/>
            <a:r>
              <a:rPr lang="en-US">
                <a:latin typeface="Book Antiqua"/>
              </a:rPr>
              <a:t>A cylindricity tolerance defines a tolerance zone consisting of two concentric cylinders.</a:t>
            </a:r>
          </a:p>
          <a:p>
            <a:pPr marL="0" indent="0">
              <a:buNone/>
            </a:pPr>
            <a:endParaRPr lang="en-US">
              <a:latin typeface="Book Antiqua"/>
            </a:endParaRPr>
          </a:p>
        </p:txBody>
      </p:sp>
      <p:sp>
        <p:nvSpPr>
          <p:cNvPr id="5" name="Footer Placeholder 4">
            <a:extLst>
              <a:ext uri="{FF2B5EF4-FFF2-40B4-BE49-F238E27FC236}">
                <a16:creationId xmlns:a16="http://schemas.microsoft.com/office/drawing/2014/main" id="{A7B27666-2A2F-3DF7-0334-B279854861F0}"/>
              </a:ext>
            </a:extLst>
          </p:cNvPr>
          <p:cNvSpPr>
            <a:spLocks noGrp="1"/>
          </p:cNvSpPr>
          <p:nvPr>
            <p:ph type="ftr" sz="quarter" idx="11"/>
          </p:nvPr>
        </p:nvSpPr>
        <p:spPr/>
        <p:txBody>
          <a:bodyPr/>
          <a:lstStyle/>
          <a:p>
            <a:r>
              <a:rPr lang="en-US"/>
              <a:t>ANALYSIS AND MACHINING</a:t>
            </a:r>
          </a:p>
        </p:txBody>
      </p:sp>
      <p:sp>
        <p:nvSpPr>
          <p:cNvPr id="6" name="Slide Number Placeholder 5">
            <a:extLst>
              <a:ext uri="{FF2B5EF4-FFF2-40B4-BE49-F238E27FC236}">
                <a16:creationId xmlns:a16="http://schemas.microsoft.com/office/drawing/2014/main" id="{84198001-61D1-776A-C9BA-E2041946C6FC}"/>
              </a:ext>
            </a:extLst>
          </p:cNvPr>
          <p:cNvSpPr>
            <a:spLocks noGrp="1"/>
          </p:cNvSpPr>
          <p:nvPr>
            <p:ph type="sldNum" sz="quarter" idx="12"/>
          </p:nvPr>
        </p:nvSpPr>
        <p:spPr/>
        <p:txBody>
          <a:bodyPr/>
          <a:lstStyle/>
          <a:p>
            <a:fld id="{91F18EF7-BE1E-4ECB-84D4-67C2B4D8F095}" type="slidenum">
              <a:rPr lang="en-US" smtClean="0"/>
              <a:t>15</a:t>
            </a:fld>
            <a:endParaRPr lang="en-US"/>
          </a:p>
        </p:txBody>
      </p:sp>
      <p:pic>
        <p:nvPicPr>
          <p:cNvPr id="7" name="Picture 6" descr="A close-up of a book&#10;&#10;Description automatically generated">
            <a:extLst>
              <a:ext uri="{FF2B5EF4-FFF2-40B4-BE49-F238E27FC236}">
                <a16:creationId xmlns:a16="http://schemas.microsoft.com/office/drawing/2014/main" id="{0BA0DF22-B318-BCBF-6C88-ABE2EA5F67D6}"/>
              </a:ext>
            </a:extLst>
          </p:cNvPr>
          <p:cNvPicPr>
            <a:picLocks noChangeAspect="1"/>
          </p:cNvPicPr>
          <p:nvPr/>
        </p:nvPicPr>
        <p:blipFill>
          <a:blip r:embed="rId2"/>
          <a:stretch>
            <a:fillRect/>
          </a:stretch>
        </p:blipFill>
        <p:spPr>
          <a:xfrm>
            <a:off x="6628886" y="3831624"/>
            <a:ext cx="4144662" cy="240750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9" name="Picture 8" descr="A diagram of a cone and cone&#10;&#10;Description automatically generated">
            <a:extLst>
              <a:ext uri="{FF2B5EF4-FFF2-40B4-BE49-F238E27FC236}">
                <a16:creationId xmlns:a16="http://schemas.microsoft.com/office/drawing/2014/main" id="{B5EE18A0-9484-8DE3-2DE5-706CC05A73D4}"/>
              </a:ext>
            </a:extLst>
          </p:cNvPr>
          <p:cNvPicPr>
            <a:picLocks noChangeAspect="1"/>
          </p:cNvPicPr>
          <p:nvPr/>
        </p:nvPicPr>
        <p:blipFill>
          <a:blip r:embed="rId3"/>
          <a:stretch>
            <a:fillRect/>
          </a:stretch>
        </p:blipFill>
        <p:spPr>
          <a:xfrm>
            <a:off x="1623369" y="2935759"/>
            <a:ext cx="3467100" cy="324159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195792073"/>
      </p:ext>
    </p:extLst>
  </p:cSld>
  <p:clrMapOvr>
    <a:masterClrMapping/>
  </p:clrMapOvr>
  <mc:AlternateContent xmlns:mc="http://schemas.openxmlformats.org/markup-compatibility/2006" xmlns:p14="http://schemas.microsoft.com/office/powerpoint/2010/main">
    <mc:Choice Requires="p14">
      <p:transition spd="slow" p14:dur="2000" advTm="5476"/>
    </mc:Choice>
    <mc:Fallback xmlns="">
      <p:transition spd="slow" advTm="5476"/>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B6A05-3035-31A0-12D1-A9FC4B43458A}"/>
              </a:ext>
            </a:extLst>
          </p:cNvPr>
          <p:cNvSpPr>
            <a:spLocks noGrp="1"/>
          </p:cNvSpPr>
          <p:nvPr>
            <p:ph type="title"/>
          </p:nvPr>
        </p:nvSpPr>
        <p:spPr>
          <a:xfrm>
            <a:off x="870445" y="-808767"/>
            <a:ext cx="10357666" cy="1438450"/>
          </a:xfrm>
        </p:spPr>
        <p:txBody>
          <a:bodyPr/>
          <a:lstStyle/>
          <a:p>
            <a:endParaRPr lang="en-US"/>
          </a:p>
        </p:txBody>
      </p:sp>
      <p:sp>
        <p:nvSpPr>
          <p:cNvPr id="3" name="Content Placeholder 2">
            <a:extLst>
              <a:ext uri="{FF2B5EF4-FFF2-40B4-BE49-F238E27FC236}">
                <a16:creationId xmlns:a16="http://schemas.microsoft.com/office/drawing/2014/main" id="{9B8A2C05-98F3-DC3D-A96F-B6D0EC7DFEF1}"/>
              </a:ext>
            </a:extLst>
          </p:cNvPr>
          <p:cNvSpPr>
            <a:spLocks noGrp="1"/>
          </p:cNvSpPr>
          <p:nvPr>
            <p:ph sz="half" idx="1"/>
          </p:nvPr>
        </p:nvSpPr>
        <p:spPr>
          <a:xfrm>
            <a:off x="421680" y="917488"/>
            <a:ext cx="5293640" cy="5424230"/>
          </a:xfrm>
        </p:spPr>
        <p:txBody>
          <a:bodyPr vert="horz" lIns="91440" tIns="45720" rIns="91440" bIns="45720" rtlCol="0" anchor="t">
            <a:normAutofit/>
          </a:bodyPr>
          <a:lstStyle/>
          <a:p>
            <a:pPr marL="0" indent="0">
              <a:buNone/>
            </a:pPr>
            <a:r>
              <a:rPr lang="en-US" b="1">
                <a:latin typeface="Book Antiqua"/>
              </a:rPr>
              <a:t>5.    Parallelism: </a:t>
            </a:r>
          </a:p>
          <a:p>
            <a:r>
              <a:rPr lang="en-US">
                <a:latin typeface="Book Antiqua"/>
                <a:ea typeface="+mj-lt"/>
                <a:cs typeface="+mj-lt"/>
              </a:rPr>
              <a:t>Parallelism exists when a feature is at a constant distance from a datum. The feature could be an axis or a plane, as could be a datum.</a:t>
            </a:r>
          </a:p>
          <a:p>
            <a:pPr marL="0" indent="0">
              <a:buNone/>
            </a:pPr>
            <a:endParaRPr lang="en-US">
              <a:latin typeface="Book Antiqua"/>
            </a:endParaRPr>
          </a:p>
        </p:txBody>
      </p:sp>
      <p:sp>
        <p:nvSpPr>
          <p:cNvPr id="4" name="Content Placeholder 3">
            <a:extLst>
              <a:ext uri="{FF2B5EF4-FFF2-40B4-BE49-F238E27FC236}">
                <a16:creationId xmlns:a16="http://schemas.microsoft.com/office/drawing/2014/main" id="{3F7D08F1-5044-B4ED-0C8F-480A435EC6DE}"/>
              </a:ext>
            </a:extLst>
          </p:cNvPr>
          <p:cNvSpPr>
            <a:spLocks noGrp="1"/>
          </p:cNvSpPr>
          <p:nvPr>
            <p:ph sz="half" idx="2"/>
          </p:nvPr>
        </p:nvSpPr>
        <p:spPr>
          <a:xfrm>
            <a:off x="5984799" y="876299"/>
            <a:ext cx="5367764" cy="5424230"/>
          </a:xfrm>
        </p:spPr>
        <p:txBody>
          <a:bodyPr vert="horz" lIns="91440" tIns="45720" rIns="91440" bIns="45720" rtlCol="0" anchor="t">
            <a:normAutofit/>
          </a:bodyPr>
          <a:lstStyle/>
          <a:p>
            <a:pPr marL="0" indent="0">
              <a:buNone/>
            </a:pPr>
            <a:r>
              <a:rPr lang="en-US" b="1">
                <a:latin typeface="Book Antiqua"/>
              </a:rPr>
              <a:t>6.    Perpendicularity:</a:t>
            </a:r>
          </a:p>
          <a:p>
            <a:r>
              <a:rPr lang="en-US">
                <a:latin typeface="Book Antiqua"/>
                <a:ea typeface="+mj-lt"/>
                <a:cs typeface="+mj-lt"/>
              </a:rPr>
              <a:t>It can control perpendicularity of a plane with a plane, an axis to a plane, an axis to an axis.</a:t>
            </a:r>
            <a:endParaRPr lang="en-US" b="1">
              <a:latin typeface="Book Antiqua"/>
            </a:endParaRPr>
          </a:p>
          <a:p>
            <a:pPr marL="0" indent="0">
              <a:buNone/>
            </a:pPr>
            <a:endParaRPr lang="en-US">
              <a:latin typeface="Book Antiqua"/>
            </a:endParaRPr>
          </a:p>
          <a:p>
            <a:pPr marL="0" indent="0">
              <a:buNone/>
            </a:pPr>
            <a:endParaRPr lang="en-US" b="1">
              <a:latin typeface="Book Antiqua"/>
            </a:endParaRPr>
          </a:p>
        </p:txBody>
      </p:sp>
      <p:sp>
        <p:nvSpPr>
          <p:cNvPr id="5" name="Footer Placeholder 4">
            <a:extLst>
              <a:ext uri="{FF2B5EF4-FFF2-40B4-BE49-F238E27FC236}">
                <a16:creationId xmlns:a16="http://schemas.microsoft.com/office/drawing/2014/main" id="{8B3E692C-9090-A1D6-A074-9DF602C9CF55}"/>
              </a:ext>
            </a:extLst>
          </p:cNvPr>
          <p:cNvSpPr>
            <a:spLocks noGrp="1"/>
          </p:cNvSpPr>
          <p:nvPr>
            <p:ph type="ftr" sz="quarter" idx="11"/>
          </p:nvPr>
        </p:nvSpPr>
        <p:spPr/>
        <p:txBody>
          <a:bodyPr/>
          <a:lstStyle/>
          <a:p>
            <a:r>
              <a:rPr lang="en-US"/>
              <a:t>ANALYSIS AND MACHINING</a:t>
            </a:r>
          </a:p>
        </p:txBody>
      </p:sp>
      <p:sp>
        <p:nvSpPr>
          <p:cNvPr id="6" name="Slide Number Placeholder 5">
            <a:extLst>
              <a:ext uri="{FF2B5EF4-FFF2-40B4-BE49-F238E27FC236}">
                <a16:creationId xmlns:a16="http://schemas.microsoft.com/office/drawing/2014/main" id="{2E48B6E8-5FA9-72D1-45BE-C370313EDD8A}"/>
              </a:ext>
            </a:extLst>
          </p:cNvPr>
          <p:cNvSpPr>
            <a:spLocks noGrp="1"/>
          </p:cNvSpPr>
          <p:nvPr>
            <p:ph type="sldNum" sz="quarter" idx="12"/>
          </p:nvPr>
        </p:nvSpPr>
        <p:spPr/>
        <p:txBody>
          <a:bodyPr/>
          <a:lstStyle/>
          <a:p>
            <a:fld id="{91F18EF7-BE1E-4ECB-84D4-67C2B4D8F095}" type="slidenum">
              <a:rPr lang="en-US" smtClean="0"/>
              <a:t>16</a:t>
            </a:fld>
            <a:endParaRPr lang="en-US"/>
          </a:p>
        </p:txBody>
      </p:sp>
      <p:pic>
        <p:nvPicPr>
          <p:cNvPr id="8" name="Picture 7" descr="A close-up of a diagram&#10;&#10;Description automatically generated">
            <a:extLst>
              <a:ext uri="{FF2B5EF4-FFF2-40B4-BE49-F238E27FC236}">
                <a16:creationId xmlns:a16="http://schemas.microsoft.com/office/drawing/2014/main" id="{391ED7CE-C252-149D-6BFA-D1FFDAF11672}"/>
              </a:ext>
            </a:extLst>
          </p:cNvPr>
          <p:cNvPicPr>
            <a:picLocks noChangeAspect="1"/>
          </p:cNvPicPr>
          <p:nvPr/>
        </p:nvPicPr>
        <p:blipFill rotWithShape="1">
          <a:blip r:embed="rId2"/>
          <a:srcRect l="4480" b="-346"/>
          <a:stretch/>
        </p:blipFill>
        <p:spPr>
          <a:xfrm>
            <a:off x="6095999" y="3223275"/>
            <a:ext cx="5478629" cy="299610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9" name="Picture 8">
            <a:extLst>
              <a:ext uri="{FF2B5EF4-FFF2-40B4-BE49-F238E27FC236}">
                <a16:creationId xmlns:a16="http://schemas.microsoft.com/office/drawing/2014/main" id="{86A459C5-3F12-9429-190A-75AEC5FEF7D8}"/>
              </a:ext>
            </a:extLst>
          </p:cNvPr>
          <p:cNvPicPr>
            <a:picLocks noChangeAspect="1"/>
          </p:cNvPicPr>
          <p:nvPr/>
        </p:nvPicPr>
        <p:blipFill rotWithShape="1">
          <a:blip r:embed="rId3"/>
          <a:srcRect l="6228" t="6639" r="1182" b="415"/>
          <a:stretch/>
        </p:blipFill>
        <p:spPr>
          <a:xfrm>
            <a:off x="245822" y="3271841"/>
            <a:ext cx="5644238" cy="289928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88705977"/>
      </p:ext>
    </p:extLst>
  </p:cSld>
  <p:clrMapOvr>
    <a:masterClrMapping/>
  </p:clrMapOvr>
  <mc:AlternateContent xmlns:mc="http://schemas.openxmlformats.org/markup-compatibility/2006" xmlns:p14="http://schemas.microsoft.com/office/powerpoint/2010/main">
    <mc:Choice Requires="p14">
      <p:transition spd="slow" p14:dur="2000" advTm="6895"/>
    </mc:Choice>
    <mc:Fallback xmlns="">
      <p:transition spd="slow" advTm="6895"/>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4C0490-C68C-7598-85F9-43F50BD6E468}"/>
              </a:ext>
            </a:extLst>
          </p:cNvPr>
          <p:cNvSpPr>
            <a:spLocks noGrp="1"/>
          </p:cNvSpPr>
          <p:nvPr>
            <p:ph type="title"/>
          </p:nvPr>
        </p:nvSpPr>
        <p:spPr>
          <a:xfrm>
            <a:off x="479382" y="338695"/>
            <a:ext cx="4292642" cy="1600200"/>
          </a:xfrm>
        </p:spPr>
        <p:txBody>
          <a:bodyPr>
            <a:normAutofit fontScale="90000"/>
          </a:bodyPr>
          <a:lstStyle/>
          <a:p>
            <a:pPr algn="ctr"/>
            <a:r>
              <a:rPr lang="en-US" sz="4000">
                <a:latin typeface="Garamond"/>
              </a:rPr>
              <a:t>Position</a:t>
            </a:r>
            <a:br>
              <a:rPr lang="en-US" sz="4000">
                <a:latin typeface="Garamond"/>
              </a:rPr>
            </a:br>
            <a:r>
              <a:rPr lang="en-US" sz="4000">
                <a:latin typeface="Garamond"/>
              </a:rPr>
              <a:t>tolerances</a:t>
            </a:r>
            <a:endParaRPr lang="en-US"/>
          </a:p>
        </p:txBody>
      </p:sp>
      <p:pic>
        <p:nvPicPr>
          <p:cNvPr id="7" name="Content Placeholder 6" descr="A diagram of a machine&#10;&#10;Description automatically generated">
            <a:extLst>
              <a:ext uri="{FF2B5EF4-FFF2-40B4-BE49-F238E27FC236}">
                <a16:creationId xmlns:a16="http://schemas.microsoft.com/office/drawing/2014/main" id="{66D7B0F7-9020-3DB8-D613-E8D929B3E69E}"/>
              </a:ext>
            </a:extLst>
          </p:cNvPr>
          <p:cNvPicPr>
            <a:picLocks noGrp="1" noChangeAspect="1"/>
          </p:cNvPicPr>
          <p:nvPr>
            <p:ph idx="1"/>
          </p:nvPr>
        </p:nvPicPr>
        <p:blipFill>
          <a:blip r:embed="rId2"/>
          <a:stretch>
            <a:fillRect/>
          </a:stretch>
        </p:blipFill>
        <p:spPr>
          <a:xfrm>
            <a:off x="6439835" y="1227181"/>
            <a:ext cx="4619623" cy="397192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 name="Text Placeholder 3">
            <a:extLst>
              <a:ext uri="{FF2B5EF4-FFF2-40B4-BE49-F238E27FC236}">
                <a16:creationId xmlns:a16="http://schemas.microsoft.com/office/drawing/2014/main" id="{F4E4712F-0A25-B6A1-523B-7047926673A3}"/>
              </a:ext>
            </a:extLst>
          </p:cNvPr>
          <p:cNvSpPr>
            <a:spLocks noGrp="1"/>
          </p:cNvSpPr>
          <p:nvPr>
            <p:ph type="body" sz="half" idx="2"/>
          </p:nvPr>
        </p:nvSpPr>
        <p:spPr>
          <a:xfrm>
            <a:off x="654437" y="2073876"/>
            <a:ext cx="4498588" cy="3127376"/>
          </a:xfrm>
        </p:spPr>
        <p:txBody>
          <a:bodyPr vert="horz" lIns="91440" tIns="45720" rIns="91440" bIns="45720" rtlCol="0" anchor="t">
            <a:normAutofit/>
          </a:bodyPr>
          <a:lstStyle/>
          <a:p>
            <a:r>
              <a:rPr lang="en-US" sz="2000" b="1">
                <a:latin typeface="Book Antiqua"/>
              </a:rPr>
              <a:t>Concentricity:</a:t>
            </a:r>
          </a:p>
          <a:p>
            <a:r>
              <a:rPr lang="en-US" sz="2000">
                <a:latin typeface="Book Antiqua"/>
                <a:ea typeface="+mn-lt"/>
                <a:cs typeface="+mn-lt"/>
              </a:rPr>
              <a:t>Concentricity controls the extent to which the axis of one cylinder is collinear with the axis on an adjoining cylinder.</a:t>
            </a:r>
            <a:endParaRPr lang="en-US" sz="2000">
              <a:ea typeface="+mn-lt"/>
              <a:cs typeface="+mn-lt"/>
            </a:endParaRPr>
          </a:p>
        </p:txBody>
      </p:sp>
      <p:sp>
        <p:nvSpPr>
          <p:cNvPr id="5" name="Footer Placeholder 4">
            <a:extLst>
              <a:ext uri="{FF2B5EF4-FFF2-40B4-BE49-F238E27FC236}">
                <a16:creationId xmlns:a16="http://schemas.microsoft.com/office/drawing/2014/main" id="{1B0EC018-3471-3507-B92C-7210E58F5EAB}"/>
              </a:ext>
            </a:extLst>
          </p:cNvPr>
          <p:cNvSpPr>
            <a:spLocks noGrp="1"/>
          </p:cNvSpPr>
          <p:nvPr>
            <p:ph type="ftr" sz="quarter" idx="11"/>
          </p:nvPr>
        </p:nvSpPr>
        <p:spPr/>
        <p:txBody>
          <a:bodyPr/>
          <a:lstStyle/>
          <a:p>
            <a:r>
              <a:rPr lang="en-US"/>
              <a:t>ANALYSIS AND MACHINING</a:t>
            </a:r>
          </a:p>
        </p:txBody>
      </p:sp>
      <p:sp>
        <p:nvSpPr>
          <p:cNvPr id="6" name="Slide Number Placeholder 5">
            <a:extLst>
              <a:ext uri="{FF2B5EF4-FFF2-40B4-BE49-F238E27FC236}">
                <a16:creationId xmlns:a16="http://schemas.microsoft.com/office/drawing/2014/main" id="{B98A410C-327A-552C-B483-312F1CE39217}"/>
              </a:ext>
            </a:extLst>
          </p:cNvPr>
          <p:cNvSpPr>
            <a:spLocks noGrp="1"/>
          </p:cNvSpPr>
          <p:nvPr>
            <p:ph type="sldNum" sz="quarter" idx="12"/>
          </p:nvPr>
        </p:nvSpPr>
        <p:spPr/>
        <p:txBody>
          <a:bodyPr/>
          <a:lstStyle/>
          <a:p>
            <a:fld id="{91F18EF7-BE1E-4ECB-84D4-67C2B4D8F095}" type="slidenum">
              <a:rPr lang="en-US" smtClean="0"/>
              <a:t>17</a:t>
            </a:fld>
            <a:endParaRPr lang="en-US"/>
          </a:p>
        </p:txBody>
      </p:sp>
    </p:spTree>
    <p:extLst>
      <p:ext uri="{BB962C8B-B14F-4D97-AF65-F5344CB8AC3E}">
        <p14:creationId xmlns:p14="http://schemas.microsoft.com/office/powerpoint/2010/main" val="2688327105"/>
      </p:ext>
    </p:extLst>
  </p:cSld>
  <p:clrMapOvr>
    <a:masterClrMapping/>
  </p:clrMapOvr>
  <mc:AlternateContent xmlns:mc="http://schemas.openxmlformats.org/markup-compatibility/2006" xmlns:p14="http://schemas.microsoft.com/office/powerpoint/2010/main">
    <mc:Choice Requires="p14">
      <p:transition spd="slow" p14:dur="2000" advTm="5636"/>
    </mc:Choice>
    <mc:Fallback xmlns="">
      <p:transition spd="slow" advTm="5636"/>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9F224-F8E1-02D8-45E1-EBE13B8CC2C4}"/>
              </a:ext>
            </a:extLst>
          </p:cNvPr>
          <p:cNvSpPr>
            <a:spLocks noGrp="1"/>
          </p:cNvSpPr>
          <p:nvPr>
            <p:ph type="title"/>
          </p:nvPr>
        </p:nvSpPr>
        <p:spPr>
          <a:xfrm>
            <a:off x="861884" y="2796093"/>
            <a:ext cx="10094770" cy="1180574"/>
          </a:xfrm>
        </p:spPr>
        <p:txBody>
          <a:bodyPr/>
          <a:lstStyle/>
          <a:p>
            <a:pPr algn="r"/>
            <a:r>
              <a:rPr lang="en-US" sz="4400">
                <a:latin typeface="Algerian"/>
              </a:rPr>
              <a:t>THEORY- MACHINING</a:t>
            </a:r>
            <a:endParaRPr lang="en-US" sz="4000">
              <a:latin typeface="Algerian"/>
            </a:endParaRPr>
          </a:p>
        </p:txBody>
      </p:sp>
      <p:sp>
        <p:nvSpPr>
          <p:cNvPr id="3" name="Footer Placeholder 2">
            <a:extLst>
              <a:ext uri="{FF2B5EF4-FFF2-40B4-BE49-F238E27FC236}">
                <a16:creationId xmlns:a16="http://schemas.microsoft.com/office/drawing/2014/main" id="{52BC7132-D28A-8B1A-B2FB-FD0CD5D3CAAF}"/>
              </a:ext>
            </a:extLst>
          </p:cNvPr>
          <p:cNvSpPr>
            <a:spLocks noGrp="1"/>
          </p:cNvSpPr>
          <p:nvPr>
            <p:ph type="ftr" sz="quarter" idx="11"/>
          </p:nvPr>
        </p:nvSpPr>
        <p:spPr/>
        <p:txBody>
          <a:bodyPr/>
          <a:lstStyle/>
          <a:p>
            <a:r>
              <a:rPr lang="en-US"/>
              <a:t>ANALYSIS AND MACHINING</a:t>
            </a:r>
          </a:p>
        </p:txBody>
      </p:sp>
      <p:sp>
        <p:nvSpPr>
          <p:cNvPr id="4" name="Slide Number Placeholder 3">
            <a:extLst>
              <a:ext uri="{FF2B5EF4-FFF2-40B4-BE49-F238E27FC236}">
                <a16:creationId xmlns:a16="http://schemas.microsoft.com/office/drawing/2014/main" id="{A7F625B6-7226-8468-A7EF-6122C692BF13}"/>
              </a:ext>
            </a:extLst>
          </p:cNvPr>
          <p:cNvSpPr>
            <a:spLocks noGrp="1"/>
          </p:cNvSpPr>
          <p:nvPr>
            <p:ph type="sldNum" sz="quarter" idx="12"/>
          </p:nvPr>
        </p:nvSpPr>
        <p:spPr/>
        <p:txBody>
          <a:bodyPr/>
          <a:lstStyle/>
          <a:p>
            <a:fld id="{91F18EF7-BE1E-4ECB-84D4-67C2B4D8F095}" type="slidenum">
              <a:rPr lang="en-US" smtClean="0"/>
              <a:t>18</a:t>
            </a:fld>
            <a:endParaRPr lang="en-US"/>
          </a:p>
        </p:txBody>
      </p:sp>
    </p:spTree>
    <p:extLst>
      <p:ext uri="{BB962C8B-B14F-4D97-AF65-F5344CB8AC3E}">
        <p14:creationId xmlns:p14="http://schemas.microsoft.com/office/powerpoint/2010/main" val="4288046568"/>
      </p:ext>
    </p:extLst>
  </p:cSld>
  <p:clrMapOvr>
    <a:masterClrMapping/>
  </p:clrMapOvr>
  <mc:AlternateContent xmlns:mc="http://schemas.openxmlformats.org/markup-compatibility/2006" xmlns:p14="http://schemas.microsoft.com/office/powerpoint/2010/main">
    <mc:Choice Requires="p14">
      <p:transition spd="slow" p14:dur="2000" advTm="3810"/>
    </mc:Choice>
    <mc:Fallback xmlns="">
      <p:transition spd="slow" advTm="3810"/>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1CD72E-E50A-5EB0-AA3F-E119CE7656F6}"/>
              </a:ext>
            </a:extLst>
          </p:cNvPr>
          <p:cNvSpPr>
            <a:spLocks noGrp="1"/>
          </p:cNvSpPr>
          <p:nvPr>
            <p:ph type="title"/>
          </p:nvPr>
        </p:nvSpPr>
        <p:spPr>
          <a:xfrm>
            <a:off x="808661" y="107693"/>
            <a:ext cx="10367963" cy="923586"/>
          </a:xfrm>
        </p:spPr>
        <p:txBody>
          <a:bodyPr vert="horz" lIns="91440" tIns="45720" rIns="91440" bIns="45720" rtlCol="0" anchor="t">
            <a:normAutofit/>
          </a:bodyPr>
          <a:lstStyle/>
          <a:p>
            <a:pPr algn="ctr"/>
            <a:r>
              <a:rPr lang="en-US" sz="4000" b="1">
                <a:latin typeface="Garamond"/>
              </a:rPr>
              <a:t>CONVENTIONAL MACHINING</a:t>
            </a:r>
            <a:endParaRPr lang="en-US"/>
          </a:p>
        </p:txBody>
      </p:sp>
      <p:sp>
        <p:nvSpPr>
          <p:cNvPr id="3" name="Content Placeholder 2">
            <a:extLst>
              <a:ext uri="{FF2B5EF4-FFF2-40B4-BE49-F238E27FC236}">
                <a16:creationId xmlns:a16="http://schemas.microsoft.com/office/drawing/2014/main" id="{894AB2F1-14F4-E593-100B-D31F703CCE42}"/>
              </a:ext>
            </a:extLst>
          </p:cNvPr>
          <p:cNvSpPr>
            <a:spLocks noGrp="1"/>
          </p:cNvSpPr>
          <p:nvPr>
            <p:ph idx="1"/>
          </p:nvPr>
        </p:nvSpPr>
        <p:spPr>
          <a:xfrm>
            <a:off x="640574" y="1108897"/>
            <a:ext cx="10726551" cy="5043071"/>
          </a:xfrm>
        </p:spPr>
        <p:txBody>
          <a:bodyPr vert="horz" lIns="91440" tIns="45720" rIns="91440" bIns="45720" rtlCol="0" anchor="t">
            <a:normAutofit/>
          </a:bodyPr>
          <a:lstStyle/>
          <a:p>
            <a:r>
              <a:rPr lang="en-US" b="1">
                <a:latin typeface="Book Antiqua"/>
              </a:rPr>
              <a:t>Machining</a:t>
            </a:r>
            <a:r>
              <a:rPr lang="en-US">
                <a:latin typeface="Book Antiqua"/>
              </a:rPr>
              <a:t> is a metal removing process. It removes a material &amp; decreases the material’s mass hence this is a subtractive process.</a:t>
            </a:r>
          </a:p>
          <a:p>
            <a:r>
              <a:rPr lang="en-US">
                <a:latin typeface="Book Antiqua"/>
              </a:rPr>
              <a:t> </a:t>
            </a:r>
            <a:r>
              <a:rPr lang="en-US" b="1">
                <a:latin typeface="Book Antiqua"/>
              </a:rPr>
              <a:t>Conventional Machining process</a:t>
            </a:r>
            <a:r>
              <a:rPr lang="en-US">
                <a:latin typeface="Book Antiqua"/>
              </a:rPr>
              <a:t> is a machining process in which the machining is carry out with the traditional method. Which means,  not using any advanced method for the machining. There-fore this machining process is also called as traditional machining process.</a:t>
            </a:r>
          </a:p>
          <a:p>
            <a:r>
              <a:rPr lang="en-US">
                <a:latin typeface="Book Antiqua"/>
              </a:rPr>
              <a:t>In this process the sharp point cutting tools are used for the machining purpose, such as the taper tool in the </a:t>
            </a:r>
            <a:r>
              <a:rPr lang="en-US" i="1">
                <a:latin typeface="Book Antiqua"/>
              </a:rPr>
              <a:t>Lathe machine</a:t>
            </a:r>
            <a:r>
              <a:rPr lang="en-US">
                <a:latin typeface="Book Antiqua"/>
              </a:rPr>
              <a:t> for tapering.</a:t>
            </a:r>
          </a:p>
          <a:p>
            <a:r>
              <a:rPr lang="en-US">
                <a:latin typeface="Book Antiqua"/>
              </a:rPr>
              <a:t>The cutting tool material is harder than the work-piece material &amp; the cutting tool is in directly contact with the workpiece hence more tool wear occurs.</a:t>
            </a:r>
          </a:p>
          <a:p>
            <a:r>
              <a:rPr lang="en-US">
                <a:latin typeface="Book Antiqua"/>
              </a:rPr>
              <a:t>The cutting tool is used against rotary or stationary work-piece for the material removal.</a:t>
            </a:r>
          </a:p>
          <a:p>
            <a:endParaRPr lang="en-US">
              <a:latin typeface="Book Antiqua"/>
            </a:endParaRPr>
          </a:p>
        </p:txBody>
      </p:sp>
      <p:sp>
        <p:nvSpPr>
          <p:cNvPr id="4" name="Footer Placeholder 3">
            <a:extLst>
              <a:ext uri="{FF2B5EF4-FFF2-40B4-BE49-F238E27FC236}">
                <a16:creationId xmlns:a16="http://schemas.microsoft.com/office/drawing/2014/main" id="{3F3F3ED2-7FCE-31DB-5514-4CC72EA18B17}"/>
              </a:ext>
            </a:extLst>
          </p:cNvPr>
          <p:cNvSpPr>
            <a:spLocks noGrp="1"/>
          </p:cNvSpPr>
          <p:nvPr>
            <p:ph type="ftr" sz="quarter" idx="11"/>
          </p:nvPr>
        </p:nvSpPr>
        <p:spPr/>
        <p:txBody>
          <a:bodyPr/>
          <a:lstStyle/>
          <a:p>
            <a:r>
              <a:rPr lang="en-US"/>
              <a:t>ANALYSIS AND MACHINING</a:t>
            </a:r>
          </a:p>
        </p:txBody>
      </p:sp>
      <p:sp>
        <p:nvSpPr>
          <p:cNvPr id="5" name="Slide Number Placeholder 4">
            <a:extLst>
              <a:ext uri="{FF2B5EF4-FFF2-40B4-BE49-F238E27FC236}">
                <a16:creationId xmlns:a16="http://schemas.microsoft.com/office/drawing/2014/main" id="{F130F393-D624-267C-5B41-88ABCBFD8A48}"/>
              </a:ext>
            </a:extLst>
          </p:cNvPr>
          <p:cNvSpPr>
            <a:spLocks noGrp="1"/>
          </p:cNvSpPr>
          <p:nvPr>
            <p:ph type="sldNum" sz="quarter" idx="12"/>
          </p:nvPr>
        </p:nvSpPr>
        <p:spPr/>
        <p:txBody>
          <a:bodyPr/>
          <a:lstStyle/>
          <a:p>
            <a:fld id="{91F18EF7-BE1E-4ECB-84D4-67C2B4D8F095}" type="slidenum">
              <a:rPr lang="en-US" smtClean="0"/>
              <a:t>19</a:t>
            </a:fld>
            <a:endParaRPr lang="en-US"/>
          </a:p>
        </p:txBody>
      </p:sp>
    </p:spTree>
    <p:extLst>
      <p:ext uri="{BB962C8B-B14F-4D97-AF65-F5344CB8AC3E}">
        <p14:creationId xmlns:p14="http://schemas.microsoft.com/office/powerpoint/2010/main" val="3484762481"/>
      </p:ext>
    </p:extLst>
  </p:cSld>
  <p:clrMapOvr>
    <a:masterClrMapping/>
  </p:clrMapOvr>
  <mc:AlternateContent xmlns:mc="http://schemas.openxmlformats.org/markup-compatibility/2006" xmlns:p14="http://schemas.microsoft.com/office/powerpoint/2010/main">
    <mc:Choice Requires="p14">
      <p:transition spd="slow" p14:dur="2000" advTm="17873"/>
    </mc:Choice>
    <mc:Fallback xmlns="">
      <p:transition spd="slow" advTm="17873"/>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650F0-0457-2F3C-8699-AF096AFA2665}"/>
              </a:ext>
            </a:extLst>
          </p:cNvPr>
          <p:cNvSpPr>
            <a:spLocks noGrp="1"/>
          </p:cNvSpPr>
          <p:nvPr>
            <p:ph type="title"/>
          </p:nvPr>
        </p:nvSpPr>
        <p:spPr/>
        <p:txBody>
          <a:bodyPr/>
          <a:lstStyle/>
          <a:p>
            <a:r>
              <a:rPr lang="en-US" dirty="0"/>
              <a:t>Analysis</a:t>
            </a:r>
            <a:br>
              <a:rPr lang="en-US" dirty="0"/>
            </a:br>
            <a:r>
              <a:rPr lang="en-US" dirty="0"/>
              <a:t>and</a:t>
            </a:r>
            <a:br>
              <a:rPr lang="en-US" dirty="0"/>
            </a:br>
            <a:r>
              <a:rPr lang="en-US" dirty="0"/>
              <a:t>machining</a:t>
            </a:r>
          </a:p>
        </p:txBody>
      </p:sp>
      <p:sp>
        <p:nvSpPr>
          <p:cNvPr id="3" name="Text Placeholder 2">
            <a:extLst>
              <a:ext uri="{FF2B5EF4-FFF2-40B4-BE49-F238E27FC236}">
                <a16:creationId xmlns:a16="http://schemas.microsoft.com/office/drawing/2014/main" id="{2C323E94-83A3-A1A0-D2FB-61DFFFFE895E}"/>
              </a:ext>
            </a:extLst>
          </p:cNvPr>
          <p:cNvSpPr>
            <a:spLocks noGrp="1"/>
          </p:cNvSpPr>
          <p:nvPr>
            <p:ph type="body" idx="1"/>
          </p:nvPr>
        </p:nvSpPr>
        <p:spPr/>
        <p:txBody>
          <a:bodyPr vert="horz" lIns="91440" tIns="45720" rIns="91440" bIns="45720" rtlCol="0" anchor="t">
            <a:normAutofit/>
          </a:bodyPr>
          <a:lstStyle/>
          <a:p>
            <a:r>
              <a:rPr lang="en-US"/>
              <a:t>Project presentation</a:t>
            </a:r>
          </a:p>
        </p:txBody>
      </p:sp>
      <p:sp>
        <p:nvSpPr>
          <p:cNvPr id="4" name="Slide Number Placeholder 3">
            <a:extLst>
              <a:ext uri="{FF2B5EF4-FFF2-40B4-BE49-F238E27FC236}">
                <a16:creationId xmlns:a16="http://schemas.microsoft.com/office/drawing/2014/main" id="{6226911B-D932-4155-2679-F2FDBFF6D58A}"/>
              </a:ext>
            </a:extLst>
          </p:cNvPr>
          <p:cNvSpPr>
            <a:spLocks noGrp="1"/>
          </p:cNvSpPr>
          <p:nvPr>
            <p:ph type="sldNum" sz="quarter" idx="12"/>
          </p:nvPr>
        </p:nvSpPr>
        <p:spPr/>
        <p:txBody>
          <a:bodyPr/>
          <a:lstStyle/>
          <a:p>
            <a:fld id="{91F18EF7-BE1E-4ECB-84D4-67C2B4D8F095}" type="slidenum">
              <a:rPr lang="en-US" smtClean="0"/>
              <a:t>2</a:t>
            </a:fld>
            <a:endParaRPr lang="en-US"/>
          </a:p>
        </p:txBody>
      </p:sp>
      <p:sp>
        <p:nvSpPr>
          <p:cNvPr id="5" name="Footer Placeholder 4">
            <a:extLst>
              <a:ext uri="{FF2B5EF4-FFF2-40B4-BE49-F238E27FC236}">
                <a16:creationId xmlns:a16="http://schemas.microsoft.com/office/drawing/2014/main" id="{9C9C88E6-BFAE-D100-04B7-EDF1DE725E14}"/>
              </a:ext>
            </a:extLst>
          </p:cNvPr>
          <p:cNvSpPr>
            <a:spLocks noGrp="1"/>
          </p:cNvSpPr>
          <p:nvPr>
            <p:ph type="ftr" sz="quarter" idx="11"/>
          </p:nvPr>
        </p:nvSpPr>
        <p:spPr/>
        <p:txBody>
          <a:bodyPr/>
          <a:lstStyle/>
          <a:p>
            <a:r>
              <a:rPr lang="en-US"/>
              <a:t>ANALYSIS AND MACHINING</a:t>
            </a:r>
          </a:p>
        </p:txBody>
      </p:sp>
    </p:spTree>
    <p:extLst>
      <p:ext uri="{BB962C8B-B14F-4D97-AF65-F5344CB8AC3E}">
        <p14:creationId xmlns:p14="http://schemas.microsoft.com/office/powerpoint/2010/main" val="2401871670"/>
      </p:ext>
    </p:extLst>
  </p:cSld>
  <p:clrMapOvr>
    <a:masterClrMapping/>
  </p:clrMapOvr>
  <mc:AlternateContent xmlns:mc="http://schemas.openxmlformats.org/markup-compatibility/2006" xmlns:p14="http://schemas.microsoft.com/office/powerpoint/2010/main">
    <mc:Choice Requires="p14">
      <p:transition spd="slow" p14:dur="2000" advTm="4973"/>
    </mc:Choice>
    <mc:Fallback xmlns="">
      <p:transition spd="slow" advTm="4973"/>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E2DCD-5D99-3422-3F9E-27E812DC858B}"/>
              </a:ext>
            </a:extLst>
          </p:cNvPr>
          <p:cNvSpPr>
            <a:spLocks noGrp="1"/>
          </p:cNvSpPr>
          <p:nvPr>
            <p:ph type="title"/>
          </p:nvPr>
        </p:nvSpPr>
        <p:spPr>
          <a:xfrm>
            <a:off x="875896" y="-4669"/>
            <a:ext cx="10357666" cy="1438450"/>
          </a:xfrm>
        </p:spPr>
        <p:txBody>
          <a:bodyPr vert="horz" lIns="91440" tIns="45720" rIns="91440" bIns="45720" rtlCol="0" anchor="t">
            <a:normAutofit fontScale="90000"/>
          </a:bodyPr>
          <a:lstStyle/>
          <a:p>
            <a:pPr algn="ctr"/>
            <a:r>
              <a:rPr lang="en-US" sz="4000" b="1">
                <a:latin typeface="Garamond"/>
              </a:rPr>
              <a:t>Operations performed on lathe machine</a:t>
            </a:r>
          </a:p>
        </p:txBody>
      </p:sp>
      <p:sp>
        <p:nvSpPr>
          <p:cNvPr id="3" name="Content Placeholder 2">
            <a:extLst>
              <a:ext uri="{FF2B5EF4-FFF2-40B4-BE49-F238E27FC236}">
                <a16:creationId xmlns:a16="http://schemas.microsoft.com/office/drawing/2014/main" id="{37FE72E7-FB09-14FC-BA42-1929091FC1C1}"/>
              </a:ext>
            </a:extLst>
          </p:cNvPr>
          <p:cNvSpPr>
            <a:spLocks noGrp="1"/>
          </p:cNvSpPr>
          <p:nvPr>
            <p:ph idx="1"/>
          </p:nvPr>
        </p:nvSpPr>
        <p:spPr>
          <a:xfrm>
            <a:off x="651779" y="1425388"/>
            <a:ext cx="10783488" cy="4865594"/>
          </a:xfrm>
        </p:spPr>
        <p:txBody>
          <a:bodyPr vert="horz" lIns="91440" tIns="45720" rIns="91440" bIns="45720" rtlCol="0" anchor="t">
            <a:normAutofit/>
          </a:bodyPr>
          <a:lstStyle/>
          <a:p>
            <a:pPr marL="457200" indent="-457200">
              <a:buAutoNum type="arabicPeriod"/>
            </a:pPr>
            <a:r>
              <a:rPr lang="en-US">
                <a:latin typeface="Book Antiqua"/>
              </a:rPr>
              <a:t>Turning – Straight, Taper and Shoulder           10.     Spinning   </a:t>
            </a:r>
          </a:p>
          <a:p>
            <a:pPr marL="457200" indent="-457200">
              <a:buAutoNum type="arabicPeriod"/>
            </a:pPr>
            <a:r>
              <a:rPr lang="en-US">
                <a:latin typeface="Book Antiqua"/>
              </a:rPr>
              <a:t>Chamfering                                                            11.     Spring winding</a:t>
            </a:r>
          </a:p>
          <a:p>
            <a:pPr marL="457200" indent="-457200">
              <a:buAutoNum type="arabicPeriod"/>
            </a:pPr>
            <a:r>
              <a:rPr lang="en-US">
                <a:latin typeface="Book Antiqua"/>
              </a:rPr>
              <a:t>Threading                                                               12.     Undercutting</a:t>
            </a:r>
          </a:p>
          <a:p>
            <a:pPr marL="457200" indent="-457200">
              <a:buAutoNum type="arabicPeriod"/>
            </a:pPr>
            <a:r>
              <a:rPr lang="en-US">
                <a:latin typeface="Book Antiqua"/>
              </a:rPr>
              <a:t>Facing                                                                      13.     Parting off </a:t>
            </a:r>
          </a:p>
          <a:p>
            <a:pPr marL="457200" indent="-457200">
              <a:buAutoNum type="arabicPeriod"/>
            </a:pPr>
            <a:r>
              <a:rPr lang="en-US">
                <a:latin typeface="Book Antiqua"/>
              </a:rPr>
              <a:t>Forming                                                                   14.     Eccentric turning</a:t>
            </a:r>
          </a:p>
          <a:p>
            <a:pPr marL="457200" indent="-457200">
              <a:buAutoNum type="arabicPeriod"/>
            </a:pPr>
            <a:r>
              <a:rPr lang="en-US">
                <a:latin typeface="Book Antiqua"/>
              </a:rPr>
              <a:t>Filing                                                                        15.     Reaming</a:t>
            </a:r>
          </a:p>
          <a:p>
            <a:pPr marL="457200" indent="-457200">
              <a:buAutoNum type="arabicPeriod"/>
            </a:pPr>
            <a:r>
              <a:rPr lang="en-US">
                <a:latin typeface="Book Antiqua"/>
              </a:rPr>
              <a:t>Polishing                                                                  16.     Boring – Counter and taper</a:t>
            </a:r>
          </a:p>
          <a:p>
            <a:pPr marL="457200" indent="-457200">
              <a:buAutoNum type="arabicPeriod"/>
            </a:pPr>
            <a:r>
              <a:rPr lang="en-US">
                <a:latin typeface="Book Antiqua"/>
              </a:rPr>
              <a:t>Grooving                                                                  17.     Drilling         </a:t>
            </a:r>
          </a:p>
          <a:p>
            <a:pPr marL="457200" indent="-457200">
              <a:buAutoNum type="arabicPeriod"/>
            </a:pPr>
            <a:r>
              <a:rPr lang="en-US">
                <a:latin typeface="Book Antiqua"/>
              </a:rPr>
              <a:t>Knurling                                                                                                       </a:t>
            </a:r>
            <a:endParaRPr lang="en-US"/>
          </a:p>
          <a:p>
            <a:endParaRPr lang="en-US">
              <a:latin typeface="Book Antiqua"/>
            </a:endParaRPr>
          </a:p>
        </p:txBody>
      </p:sp>
      <p:sp>
        <p:nvSpPr>
          <p:cNvPr id="4" name="Footer Placeholder 3">
            <a:extLst>
              <a:ext uri="{FF2B5EF4-FFF2-40B4-BE49-F238E27FC236}">
                <a16:creationId xmlns:a16="http://schemas.microsoft.com/office/drawing/2014/main" id="{BC21B9CD-D864-C6C8-9A4E-DC0606C9533A}"/>
              </a:ext>
            </a:extLst>
          </p:cNvPr>
          <p:cNvSpPr>
            <a:spLocks noGrp="1"/>
          </p:cNvSpPr>
          <p:nvPr>
            <p:ph type="ftr" sz="quarter" idx="11"/>
          </p:nvPr>
        </p:nvSpPr>
        <p:spPr/>
        <p:txBody>
          <a:bodyPr/>
          <a:lstStyle/>
          <a:p>
            <a:r>
              <a:rPr lang="en-US"/>
              <a:t>ANALYSIS AND MACHINING</a:t>
            </a:r>
          </a:p>
        </p:txBody>
      </p:sp>
      <p:sp>
        <p:nvSpPr>
          <p:cNvPr id="5" name="Slide Number Placeholder 4">
            <a:extLst>
              <a:ext uri="{FF2B5EF4-FFF2-40B4-BE49-F238E27FC236}">
                <a16:creationId xmlns:a16="http://schemas.microsoft.com/office/drawing/2014/main" id="{D90080FF-69FC-93D3-135A-1F8925B82CEC}"/>
              </a:ext>
            </a:extLst>
          </p:cNvPr>
          <p:cNvSpPr>
            <a:spLocks noGrp="1"/>
          </p:cNvSpPr>
          <p:nvPr>
            <p:ph type="sldNum" sz="quarter" idx="12"/>
          </p:nvPr>
        </p:nvSpPr>
        <p:spPr/>
        <p:txBody>
          <a:bodyPr/>
          <a:lstStyle/>
          <a:p>
            <a:fld id="{91F18EF7-BE1E-4ECB-84D4-67C2B4D8F095}" type="slidenum">
              <a:rPr lang="en-US" smtClean="0"/>
              <a:t>20</a:t>
            </a:fld>
            <a:endParaRPr lang="en-US"/>
          </a:p>
        </p:txBody>
      </p:sp>
    </p:spTree>
    <p:extLst>
      <p:ext uri="{BB962C8B-B14F-4D97-AF65-F5344CB8AC3E}">
        <p14:creationId xmlns:p14="http://schemas.microsoft.com/office/powerpoint/2010/main" val="2005218783"/>
      </p:ext>
    </p:extLst>
  </p:cSld>
  <p:clrMapOvr>
    <a:masterClrMapping/>
  </p:clrMapOvr>
  <mc:AlternateContent xmlns:mc="http://schemas.openxmlformats.org/markup-compatibility/2006" xmlns:p14="http://schemas.microsoft.com/office/powerpoint/2010/main">
    <mc:Choice Requires="p14">
      <p:transition spd="slow" p14:dur="2000" advTm="13179"/>
    </mc:Choice>
    <mc:Fallback xmlns="">
      <p:transition spd="slow" advTm="13179"/>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DB5C4-4825-A416-F736-AB2F3E0BDE9D}"/>
              </a:ext>
            </a:extLst>
          </p:cNvPr>
          <p:cNvSpPr>
            <a:spLocks noGrp="1"/>
          </p:cNvSpPr>
          <p:nvPr>
            <p:ph type="title"/>
          </p:nvPr>
        </p:nvSpPr>
        <p:spPr>
          <a:xfrm>
            <a:off x="10804308" y="-2436346"/>
            <a:ext cx="10357666" cy="1438450"/>
          </a:xfrm>
        </p:spPr>
        <p:txBody>
          <a:bodyPr/>
          <a:lstStyle/>
          <a:p>
            <a:endParaRPr lang="en-US"/>
          </a:p>
        </p:txBody>
      </p:sp>
      <p:sp>
        <p:nvSpPr>
          <p:cNvPr id="3" name="Content Placeholder 2">
            <a:extLst>
              <a:ext uri="{FF2B5EF4-FFF2-40B4-BE49-F238E27FC236}">
                <a16:creationId xmlns:a16="http://schemas.microsoft.com/office/drawing/2014/main" id="{6FDF6F6F-47ED-B5AF-FB67-A719CEB3ACFB}"/>
              </a:ext>
            </a:extLst>
          </p:cNvPr>
          <p:cNvSpPr>
            <a:spLocks noGrp="1"/>
          </p:cNvSpPr>
          <p:nvPr>
            <p:ph idx="1"/>
          </p:nvPr>
        </p:nvSpPr>
        <p:spPr>
          <a:xfrm>
            <a:off x="494897" y="282387"/>
            <a:ext cx="10850724" cy="5437095"/>
          </a:xfrm>
        </p:spPr>
        <p:txBody>
          <a:bodyPr vert="horz" lIns="91440" tIns="45720" rIns="91440" bIns="45720" rtlCol="0" anchor="t">
            <a:noAutofit/>
          </a:bodyPr>
          <a:lstStyle/>
          <a:p>
            <a:r>
              <a:rPr lang="en-US" sz="1800" b="1" dirty="0">
                <a:latin typeface="Book Antiqua"/>
              </a:rPr>
              <a:t>Turning: </a:t>
            </a:r>
            <a:r>
              <a:rPr lang="en-US" sz="1800" dirty="0">
                <a:solidFill>
                  <a:srgbClr val="4F4F4F"/>
                </a:solidFill>
                <a:latin typeface="Book Antiqua"/>
                <a:ea typeface="Verdana"/>
              </a:rPr>
              <a:t>Turning is the operation in which a cylindrical surface is produced.</a:t>
            </a:r>
            <a:r>
              <a:rPr lang="en-US" sz="1800" dirty="0">
                <a:solidFill>
                  <a:srgbClr val="4F4F4F"/>
                </a:solidFill>
                <a:latin typeface="Verdana"/>
                <a:ea typeface="Verdana"/>
              </a:rPr>
              <a:t> </a:t>
            </a:r>
          </a:p>
          <a:p>
            <a:r>
              <a:rPr lang="en-US" sz="1800" b="1" dirty="0">
                <a:solidFill>
                  <a:srgbClr val="4F4F4F"/>
                </a:solidFill>
                <a:latin typeface="Book Antiqua"/>
                <a:ea typeface="Verdana"/>
              </a:rPr>
              <a:t>Tapering: </a:t>
            </a:r>
            <a:r>
              <a:rPr lang="en-US" sz="1800" dirty="0">
                <a:solidFill>
                  <a:srgbClr val="4F4F4F"/>
                </a:solidFill>
                <a:latin typeface="Book Antiqua"/>
                <a:ea typeface="Verdana"/>
              </a:rPr>
              <a:t>Taper turning is the process of producing external and internal conical surfaces by combining the rotation of the job and the relative angular feed of the tool. </a:t>
            </a:r>
          </a:p>
          <a:p>
            <a:r>
              <a:rPr lang="en-US" sz="1800" b="1" dirty="0">
                <a:solidFill>
                  <a:srgbClr val="4F4F4F"/>
                </a:solidFill>
                <a:latin typeface="Book Antiqua"/>
                <a:ea typeface="Verdana"/>
              </a:rPr>
              <a:t>Chamfering: </a:t>
            </a:r>
            <a:r>
              <a:rPr lang="en-US" sz="1800" dirty="0">
                <a:solidFill>
                  <a:srgbClr val="4F4F4F"/>
                </a:solidFill>
                <a:latin typeface="Book Antiqua"/>
                <a:ea typeface="Verdana"/>
              </a:rPr>
              <a:t>Chamfering is the process of beveling the extreme ends of a workpiece. It is done to remove the burrs, to protect the end of the workpiece from being damaged.</a:t>
            </a:r>
          </a:p>
          <a:p>
            <a:r>
              <a:rPr lang="en-US" sz="1800" b="1" dirty="0">
                <a:solidFill>
                  <a:srgbClr val="4F4F4F"/>
                </a:solidFill>
                <a:latin typeface="Book Antiqua"/>
                <a:ea typeface="Verdana"/>
              </a:rPr>
              <a:t>Facing: </a:t>
            </a:r>
            <a:r>
              <a:rPr lang="en-US" sz="1800" dirty="0">
                <a:solidFill>
                  <a:srgbClr val="4F4F4F"/>
                </a:solidFill>
                <a:latin typeface="Book Antiqua"/>
                <a:ea typeface="Verdana"/>
              </a:rPr>
              <a:t>Facing is an operation used to produce a flat surface at right angles to the rotational axis of the job.</a:t>
            </a:r>
          </a:p>
          <a:p>
            <a:r>
              <a:rPr lang="en-US" sz="1800" b="1" dirty="0">
                <a:solidFill>
                  <a:srgbClr val="4F4F4F"/>
                </a:solidFill>
                <a:latin typeface="Book Antiqua"/>
                <a:ea typeface="Verdana"/>
              </a:rPr>
              <a:t>Forming: </a:t>
            </a:r>
            <a:r>
              <a:rPr lang="en-US" sz="1800" dirty="0">
                <a:solidFill>
                  <a:srgbClr val="4F4F4F"/>
                </a:solidFill>
                <a:latin typeface="Book Antiqua"/>
                <a:ea typeface="Verdana"/>
              </a:rPr>
              <a:t>It is a process in which a convex, concave or irregular surface is formed on the workpiece with the help of a forming tool.</a:t>
            </a:r>
          </a:p>
          <a:p>
            <a:r>
              <a:rPr lang="en-US" sz="1800" b="1" dirty="0">
                <a:solidFill>
                  <a:srgbClr val="4F4F4F"/>
                </a:solidFill>
                <a:latin typeface="Book Antiqua"/>
                <a:ea typeface="Verdana"/>
              </a:rPr>
              <a:t>Grooving: </a:t>
            </a:r>
            <a:r>
              <a:rPr lang="en-US" sz="1800" dirty="0">
                <a:solidFill>
                  <a:srgbClr val="4F4F4F"/>
                </a:solidFill>
                <a:latin typeface="Book Antiqua"/>
                <a:ea typeface="Verdana"/>
              </a:rPr>
              <a:t>The process of creating a narrow slot on the workpiece is called grooving. It is also known as recessing or necking</a:t>
            </a:r>
          </a:p>
          <a:p>
            <a:r>
              <a:rPr lang="en-US" sz="1800" b="1" dirty="0">
                <a:solidFill>
                  <a:srgbClr val="4F4F4F"/>
                </a:solidFill>
                <a:latin typeface="Book Antiqua"/>
                <a:ea typeface="Verdana"/>
              </a:rPr>
              <a:t>Knurling: </a:t>
            </a:r>
            <a:r>
              <a:rPr lang="en-US" sz="1800" dirty="0">
                <a:solidFill>
                  <a:srgbClr val="4F4F4F"/>
                </a:solidFill>
                <a:latin typeface="Book Antiqua"/>
                <a:ea typeface="Verdana"/>
              </a:rPr>
              <a:t>Knurling is the process of embossing a diamond-shaped pattern on the cylindrical surface of a workpiece.</a:t>
            </a:r>
          </a:p>
          <a:p>
            <a:r>
              <a:rPr lang="en-US" sz="1800" b="1" dirty="0">
                <a:solidFill>
                  <a:srgbClr val="4F4F4F"/>
                </a:solidFill>
                <a:latin typeface="Book Antiqua"/>
                <a:ea typeface="Verdana"/>
              </a:rPr>
              <a:t>Drilling: </a:t>
            </a:r>
            <a:r>
              <a:rPr lang="en-US" sz="1800" dirty="0">
                <a:solidFill>
                  <a:srgbClr val="4F4F4F"/>
                </a:solidFill>
                <a:latin typeface="Book Antiqua"/>
                <a:ea typeface="Verdana"/>
              </a:rPr>
              <a:t>Drilling is the process of creating holes, wherever necessary on the workpiece.</a:t>
            </a:r>
          </a:p>
        </p:txBody>
      </p:sp>
      <p:sp>
        <p:nvSpPr>
          <p:cNvPr id="4" name="Footer Placeholder 3">
            <a:extLst>
              <a:ext uri="{FF2B5EF4-FFF2-40B4-BE49-F238E27FC236}">
                <a16:creationId xmlns:a16="http://schemas.microsoft.com/office/drawing/2014/main" id="{8E5A7FE8-FB8B-A875-A570-42CFB398D802}"/>
              </a:ext>
            </a:extLst>
          </p:cNvPr>
          <p:cNvSpPr>
            <a:spLocks noGrp="1"/>
          </p:cNvSpPr>
          <p:nvPr>
            <p:ph type="ftr" sz="quarter" idx="11"/>
          </p:nvPr>
        </p:nvSpPr>
        <p:spPr/>
        <p:txBody>
          <a:bodyPr/>
          <a:lstStyle/>
          <a:p>
            <a:r>
              <a:rPr lang="en-US"/>
              <a:t>ANALYSIS AND MACHINING</a:t>
            </a:r>
          </a:p>
        </p:txBody>
      </p:sp>
      <p:sp>
        <p:nvSpPr>
          <p:cNvPr id="5" name="Slide Number Placeholder 4">
            <a:extLst>
              <a:ext uri="{FF2B5EF4-FFF2-40B4-BE49-F238E27FC236}">
                <a16:creationId xmlns:a16="http://schemas.microsoft.com/office/drawing/2014/main" id="{C3BED83D-25CD-3286-CE02-0912A4934697}"/>
              </a:ext>
            </a:extLst>
          </p:cNvPr>
          <p:cNvSpPr>
            <a:spLocks noGrp="1"/>
          </p:cNvSpPr>
          <p:nvPr>
            <p:ph type="sldNum" sz="quarter" idx="12"/>
          </p:nvPr>
        </p:nvSpPr>
        <p:spPr/>
        <p:txBody>
          <a:bodyPr/>
          <a:lstStyle/>
          <a:p>
            <a:fld id="{91F18EF7-BE1E-4ECB-84D4-67C2B4D8F095}" type="slidenum">
              <a:rPr lang="en-US" smtClean="0"/>
              <a:t>21</a:t>
            </a:fld>
            <a:endParaRPr lang="en-US"/>
          </a:p>
        </p:txBody>
      </p:sp>
    </p:spTree>
    <p:extLst>
      <p:ext uri="{BB962C8B-B14F-4D97-AF65-F5344CB8AC3E}">
        <p14:creationId xmlns:p14="http://schemas.microsoft.com/office/powerpoint/2010/main" val="3817037651"/>
      </p:ext>
    </p:extLst>
  </p:cSld>
  <p:clrMapOvr>
    <a:masterClrMapping/>
  </p:clrMapOvr>
  <mc:AlternateContent xmlns:mc="http://schemas.openxmlformats.org/markup-compatibility/2006" xmlns:p14="http://schemas.microsoft.com/office/powerpoint/2010/main">
    <mc:Choice Requires="p14">
      <p:transition spd="slow" p14:dur="2000" advTm="8200"/>
    </mc:Choice>
    <mc:Fallback xmlns="">
      <p:transition spd="slow" advTm="8200"/>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Used machine parts">
            <a:extLst>
              <a:ext uri="{FF2B5EF4-FFF2-40B4-BE49-F238E27FC236}">
                <a16:creationId xmlns:a16="http://schemas.microsoft.com/office/drawing/2014/main" id="{B8714E40-C1FF-970E-DD16-85238E84751E}"/>
              </a:ext>
            </a:extLst>
          </p:cNvPr>
          <p:cNvPicPr>
            <a:picLocks noChangeAspect="1"/>
          </p:cNvPicPr>
          <p:nvPr/>
        </p:nvPicPr>
        <p:blipFill rotWithShape="1">
          <a:blip r:embed="rId2">
            <a:alphaModFix/>
          </a:blip>
          <a:srcRect t="8077" b="7654"/>
          <a:stretch/>
        </p:blipFill>
        <p:spPr>
          <a:xfrm>
            <a:off x="1" y="10"/>
            <a:ext cx="12191999" cy="6857990"/>
          </a:xfrm>
          <a:prstGeom prst="rect">
            <a:avLst/>
          </a:prstGeom>
          <a:noFill/>
        </p:spPr>
      </p:pic>
      <p:sp>
        <p:nvSpPr>
          <p:cNvPr id="2" name="Title 1">
            <a:extLst>
              <a:ext uri="{FF2B5EF4-FFF2-40B4-BE49-F238E27FC236}">
                <a16:creationId xmlns:a16="http://schemas.microsoft.com/office/drawing/2014/main" id="{27E02AB8-8FC0-EEBB-CCF8-77DA14E0E3EC}"/>
              </a:ext>
            </a:extLst>
          </p:cNvPr>
          <p:cNvSpPr>
            <a:spLocks noGrp="1"/>
          </p:cNvSpPr>
          <p:nvPr>
            <p:ph type="ctrTitle"/>
          </p:nvPr>
        </p:nvSpPr>
        <p:spPr>
          <a:xfrm>
            <a:off x="807027" y="1261872"/>
            <a:ext cx="5622528" cy="2852928"/>
          </a:xfrm>
        </p:spPr>
        <p:txBody>
          <a:bodyPr anchor="t">
            <a:normAutofit/>
          </a:bodyPr>
          <a:lstStyle/>
          <a:p>
            <a:r>
              <a:rPr lang="en-US" b="1" err="1">
                <a:solidFill>
                  <a:srgbClr val="FFFFFF"/>
                </a:solidFill>
              </a:rPr>
              <a:t>MAchines</a:t>
            </a:r>
            <a:r>
              <a:rPr lang="en-US" b="1">
                <a:solidFill>
                  <a:srgbClr val="FFFFFF"/>
                </a:solidFill>
              </a:rPr>
              <a:t> and equipment</a:t>
            </a:r>
          </a:p>
        </p:txBody>
      </p:sp>
      <p:sp>
        <p:nvSpPr>
          <p:cNvPr id="20" name="Subtitle 2">
            <a:extLst>
              <a:ext uri="{FF2B5EF4-FFF2-40B4-BE49-F238E27FC236}">
                <a16:creationId xmlns:a16="http://schemas.microsoft.com/office/drawing/2014/main" id="{C065F013-CFF1-422E-BFC3-B0B22F915619}"/>
              </a:ext>
            </a:extLst>
          </p:cNvPr>
          <p:cNvSpPr>
            <a:spLocks noGrp="1"/>
          </p:cNvSpPr>
          <p:nvPr>
            <p:ph type="subTitle" idx="1"/>
          </p:nvPr>
        </p:nvSpPr>
        <p:spPr>
          <a:xfrm>
            <a:off x="807027" y="4681727"/>
            <a:ext cx="5530513" cy="1276249"/>
          </a:xfrm>
        </p:spPr>
        <p:txBody>
          <a:bodyPr vert="horz" lIns="91440" tIns="45720" rIns="91440" bIns="45720" rtlCol="0" anchor="t">
            <a:normAutofit/>
          </a:bodyPr>
          <a:lstStyle/>
          <a:p>
            <a:r>
              <a:rPr lang="en-US">
                <a:solidFill>
                  <a:srgbClr val="FFFFFF"/>
                </a:solidFill>
                <a:effectLst>
                  <a:outerShdw blurRad="38100" dist="38100" dir="2700000" algn="tl">
                    <a:srgbClr val="000000">
                      <a:alpha val="43137"/>
                    </a:srgbClr>
                  </a:outerShdw>
                </a:effectLst>
              </a:rPr>
              <a:t>And their Literature review </a:t>
            </a:r>
          </a:p>
        </p:txBody>
      </p:sp>
      <p:sp>
        <p:nvSpPr>
          <p:cNvPr id="11" name="Date Placeholder 3">
            <a:extLst>
              <a:ext uri="{FF2B5EF4-FFF2-40B4-BE49-F238E27FC236}">
                <a16:creationId xmlns:a16="http://schemas.microsoft.com/office/drawing/2014/main" id="{B4D76AD4-46EF-41EC-95E4-3825DE408BF8}"/>
              </a:ext>
            </a:extLst>
          </p:cNvPr>
          <p:cNvSpPr>
            <a:spLocks noGrp="1"/>
          </p:cNvSpPr>
          <p:nvPr>
            <p:ph type="dt" sz="half" idx="10"/>
          </p:nvPr>
        </p:nvSpPr>
        <p:spPr>
          <a:xfrm>
            <a:off x="795014" y="6342042"/>
            <a:ext cx="2743200" cy="365125"/>
          </a:xfrm>
        </p:spPr>
        <p:txBody>
          <a:bodyPr>
            <a:normAutofit/>
          </a:bodyPr>
          <a:lstStyle/>
          <a:p>
            <a:pPr>
              <a:spcAft>
                <a:spcPts val="600"/>
              </a:spcAft>
            </a:pPr>
            <a:fld id="{EBCB722C-A088-4F42-845E-FEB6F44DF477}" type="datetime1">
              <a:rPr lang="en-US" smtClean="0">
                <a:solidFill>
                  <a:srgbClr val="FFFFFF"/>
                </a:solidFill>
                <a:effectLst>
                  <a:outerShdw blurRad="38100" dist="38100" dir="2700000" algn="tl">
                    <a:srgbClr val="000000">
                      <a:alpha val="43137"/>
                    </a:srgbClr>
                  </a:outerShdw>
                </a:effectLst>
              </a:rPr>
              <a:pPr>
                <a:spcAft>
                  <a:spcPts val="600"/>
                </a:spcAft>
              </a:pPr>
              <a:t>12/26/2023</a:t>
            </a:fld>
            <a:endParaRPr lang="en-US">
              <a:solidFill>
                <a:srgbClr val="FFFFFF"/>
              </a:solidFill>
              <a:effectLst>
                <a:outerShdw blurRad="38100" dist="38100" dir="2700000" algn="tl">
                  <a:srgbClr val="000000">
                    <a:alpha val="43137"/>
                  </a:srgbClr>
                </a:outerShdw>
              </a:effectLst>
            </a:endParaRPr>
          </a:p>
        </p:txBody>
      </p:sp>
      <p:sp>
        <p:nvSpPr>
          <p:cNvPr id="15" name="Slide Number Placeholder 5">
            <a:extLst>
              <a:ext uri="{FF2B5EF4-FFF2-40B4-BE49-F238E27FC236}">
                <a16:creationId xmlns:a16="http://schemas.microsoft.com/office/drawing/2014/main" id="{C08C1309-81A7-4B31-9D5C-F1D2D0AD11E7}"/>
              </a:ext>
            </a:extLst>
          </p:cNvPr>
          <p:cNvSpPr>
            <a:spLocks noGrp="1"/>
          </p:cNvSpPr>
          <p:nvPr>
            <p:ph type="sldNum" sz="quarter" idx="12"/>
          </p:nvPr>
        </p:nvSpPr>
        <p:spPr>
          <a:xfrm>
            <a:off x="11166329" y="6342042"/>
            <a:ext cx="526228" cy="365125"/>
          </a:xfrm>
        </p:spPr>
        <p:txBody>
          <a:bodyPr>
            <a:normAutofit/>
          </a:bodyPr>
          <a:lstStyle/>
          <a:p>
            <a:pPr>
              <a:spcAft>
                <a:spcPts val="600"/>
              </a:spcAft>
            </a:pPr>
            <a:fld id="{1B0A0659-E443-491A-A36E-EC2EE49C5850}" type="slidenum">
              <a:rPr lang="en-US">
                <a:solidFill>
                  <a:srgbClr val="FFFFFF"/>
                </a:solidFill>
              </a:rPr>
              <a:pPr>
                <a:spcAft>
                  <a:spcPts val="600"/>
                </a:spcAft>
              </a:pPr>
              <a:t>22</a:t>
            </a:fld>
            <a:endParaRPr lang="en-US">
              <a:solidFill>
                <a:srgbClr val="FFFFFF"/>
              </a:solidFill>
            </a:endParaRPr>
          </a:p>
        </p:txBody>
      </p:sp>
      <p:sp>
        <p:nvSpPr>
          <p:cNvPr id="4" name="Footer Placeholder 3">
            <a:extLst>
              <a:ext uri="{FF2B5EF4-FFF2-40B4-BE49-F238E27FC236}">
                <a16:creationId xmlns:a16="http://schemas.microsoft.com/office/drawing/2014/main" id="{AEDF71EE-C358-E046-A6CE-693E0A97188D}"/>
              </a:ext>
            </a:extLst>
          </p:cNvPr>
          <p:cNvSpPr>
            <a:spLocks noGrp="1"/>
          </p:cNvSpPr>
          <p:nvPr>
            <p:ph type="ftr" sz="quarter" idx="11"/>
          </p:nvPr>
        </p:nvSpPr>
        <p:spPr/>
        <p:txBody>
          <a:bodyPr/>
          <a:lstStyle/>
          <a:p>
            <a:r>
              <a:rPr lang="en-US"/>
              <a:t>ANALYSIS AND MACHINING</a:t>
            </a:r>
          </a:p>
        </p:txBody>
      </p:sp>
    </p:spTree>
    <p:extLst>
      <p:ext uri="{BB962C8B-B14F-4D97-AF65-F5344CB8AC3E}">
        <p14:creationId xmlns:p14="http://schemas.microsoft.com/office/powerpoint/2010/main" val="13324309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A machine on a table&#10;&#10;Description automatically generated">
            <a:extLst>
              <a:ext uri="{FF2B5EF4-FFF2-40B4-BE49-F238E27FC236}">
                <a16:creationId xmlns:a16="http://schemas.microsoft.com/office/drawing/2014/main" id="{16DA0358-FFA8-1B5E-8E0F-EC1E92679D2A}"/>
              </a:ext>
            </a:extLst>
          </p:cNvPr>
          <p:cNvPicPr>
            <a:picLocks noGrp="1" noChangeAspect="1"/>
          </p:cNvPicPr>
          <p:nvPr>
            <p:ph type="pic" idx="4294967295"/>
          </p:nvPr>
        </p:nvPicPr>
        <p:blipFill rotWithShape="1">
          <a:blip r:embed="rId2">
            <a:alphaModFix amt="50000"/>
          </a:blip>
          <a:srcRect t="33983" b="23830"/>
          <a:stretch/>
        </p:blipFill>
        <p:spPr>
          <a:xfrm>
            <a:off x="1" y="10"/>
            <a:ext cx="12191999" cy="6857990"/>
          </a:xfrm>
          <a:noFill/>
        </p:spPr>
      </p:pic>
      <p:sp>
        <p:nvSpPr>
          <p:cNvPr id="20" name="Title 1">
            <a:extLst>
              <a:ext uri="{FF2B5EF4-FFF2-40B4-BE49-F238E27FC236}">
                <a16:creationId xmlns:a16="http://schemas.microsoft.com/office/drawing/2014/main" id="{7C7B3269-0A18-40F5-8E91-D6AE2D71E893}"/>
              </a:ext>
            </a:extLst>
          </p:cNvPr>
          <p:cNvSpPr>
            <a:spLocks noGrp="1"/>
          </p:cNvSpPr>
          <p:nvPr>
            <p:ph type="ctrTitle"/>
          </p:nvPr>
        </p:nvSpPr>
        <p:spPr>
          <a:xfrm>
            <a:off x="4426526" y="1261872"/>
            <a:ext cx="7279885" cy="2852928"/>
          </a:xfrm>
        </p:spPr>
        <p:txBody>
          <a:bodyPr>
            <a:normAutofit/>
          </a:bodyPr>
          <a:lstStyle/>
          <a:p>
            <a:pPr algn="r"/>
            <a:r>
              <a:rPr lang="en-US" sz="4000" b="1">
                <a:solidFill>
                  <a:schemeClr val="bg2">
                    <a:lumMod val="10000"/>
                  </a:schemeClr>
                </a:solidFill>
              </a:rPr>
              <a:t>PROFILOMETER</a:t>
            </a:r>
            <a:endParaRPr lang="en-US" sz="4000">
              <a:solidFill>
                <a:schemeClr val="bg2">
                  <a:lumMod val="10000"/>
                </a:schemeClr>
              </a:solidFill>
            </a:endParaRPr>
          </a:p>
        </p:txBody>
      </p:sp>
      <p:sp>
        <p:nvSpPr>
          <p:cNvPr id="30" name="Subtitle 2">
            <a:extLst>
              <a:ext uri="{FF2B5EF4-FFF2-40B4-BE49-F238E27FC236}">
                <a16:creationId xmlns:a16="http://schemas.microsoft.com/office/drawing/2014/main" id="{1E5D5682-6D62-4BA5-84F0-4899D2D3F3F1}"/>
              </a:ext>
            </a:extLst>
          </p:cNvPr>
          <p:cNvSpPr>
            <a:spLocks noGrp="1"/>
          </p:cNvSpPr>
          <p:nvPr>
            <p:ph type="subTitle" idx="1"/>
          </p:nvPr>
        </p:nvSpPr>
        <p:spPr>
          <a:xfrm>
            <a:off x="4779818" y="4681728"/>
            <a:ext cx="6902550" cy="929296"/>
          </a:xfrm>
        </p:spPr>
        <p:txBody>
          <a:bodyPr vert="horz" lIns="91440" tIns="45720" rIns="91440" bIns="45720" rtlCol="0" anchor="t">
            <a:noAutofit/>
          </a:bodyPr>
          <a:lstStyle/>
          <a:p>
            <a:pPr algn="r"/>
            <a:r>
              <a:rPr lang="en-US" sz="2400">
                <a:solidFill>
                  <a:schemeClr val="bg2">
                    <a:lumMod val="10000"/>
                  </a:schemeClr>
                </a:solidFill>
                <a:effectLst>
                  <a:outerShdw blurRad="38100" dist="38100" dir="2700000" algn="tl">
                    <a:srgbClr val="000000">
                      <a:alpha val="43137"/>
                    </a:srgbClr>
                  </a:outerShdw>
                </a:effectLst>
              </a:rPr>
              <a:t>To measure the surface roughness</a:t>
            </a:r>
          </a:p>
        </p:txBody>
      </p:sp>
      <p:sp>
        <p:nvSpPr>
          <p:cNvPr id="22" name="Date Placeholder 6">
            <a:extLst>
              <a:ext uri="{FF2B5EF4-FFF2-40B4-BE49-F238E27FC236}">
                <a16:creationId xmlns:a16="http://schemas.microsoft.com/office/drawing/2014/main" id="{DF765F4A-2DF9-42BC-89D8-E61753DA5A3E}"/>
              </a:ext>
            </a:extLst>
          </p:cNvPr>
          <p:cNvSpPr>
            <a:spLocks noGrp="1"/>
          </p:cNvSpPr>
          <p:nvPr>
            <p:ph type="dt" sz="half" idx="10"/>
          </p:nvPr>
        </p:nvSpPr>
        <p:spPr>
          <a:xfrm>
            <a:off x="795014" y="6342042"/>
            <a:ext cx="2743200" cy="365125"/>
          </a:xfrm>
        </p:spPr>
        <p:txBody>
          <a:bodyPr>
            <a:normAutofit/>
          </a:bodyPr>
          <a:lstStyle/>
          <a:p>
            <a:pPr>
              <a:spcAft>
                <a:spcPts val="600"/>
              </a:spcAft>
            </a:pPr>
            <a:fld id="{5EB6EFE2-B7F2-4E29-A1F8-146F4BC5024C}" type="datetime1">
              <a:rPr lang="en-US">
                <a:solidFill>
                  <a:srgbClr val="FFFFFF"/>
                </a:solidFill>
              </a:rPr>
              <a:pPr>
                <a:spcAft>
                  <a:spcPts val="600"/>
                </a:spcAft>
              </a:pPr>
              <a:t>12/26/2023</a:t>
            </a:fld>
            <a:endParaRPr lang="en-US">
              <a:solidFill>
                <a:srgbClr val="FFFFFF"/>
              </a:solidFill>
            </a:endParaRPr>
          </a:p>
        </p:txBody>
      </p:sp>
      <p:sp>
        <p:nvSpPr>
          <p:cNvPr id="24" name="Slide Number Placeholder 17">
            <a:extLst>
              <a:ext uri="{FF2B5EF4-FFF2-40B4-BE49-F238E27FC236}">
                <a16:creationId xmlns:a16="http://schemas.microsoft.com/office/drawing/2014/main" id="{32E95C4D-CC3C-4C9D-B8E6-271568CB8F71}"/>
              </a:ext>
            </a:extLst>
          </p:cNvPr>
          <p:cNvSpPr>
            <a:spLocks noGrp="1"/>
          </p:cNvSpPr>
          <p:nvPr>
            <p:ph type="sldNum" sz="quarter" idx="12"/>
          </p:nvPr>
        </p:nvSpPr>
        <p:spPr>
          <a:xfrm>
            <a:off x="11166329" y="6342042"/>
            <a:ext cx="526228" cy="365125"/>
          </a:xfrm>
        </p:spPr>
        <p:txBody>
          <a:bodyPr>
            <a:normAutofit/>
          </a:bodyPr>
          <a:lstStyle/>
          <a:p>
            <a:pPr>
              <a:spcAft>
                <a:spcPts val="600"/>
              </a:spcAft>
            </a:pPr>
            <a:fld id="{1B0A0659-E443-491A-A36E-EC2EE49C5850}" type="slidenum">
              <a:rPr lang="en-US">
                <a:solidFill>
                  <a:srgbClr val="FFFFFF"/>
                </a:solidFill>
              </a:rPr>
              <a:pPr>
                <a:spcAft>
                  <a:spcPts val="600"/>
                </a:spcAft>
              </a:pPr>
              <a:t>23</a:t>
            </a:fld>
            <a:endParaRPr lang="en-US">
              <a:solidFill>
                <a:srgbClr val="FFFFFF"/>
              </a:solidFill>
            </a:endParaRPr>
          </a:p>
        </p:txBody>
      </p:sp>
      <p:sp>
        <p:nvSpPr>
          <p:cNvPr id="2" name="Footer Placeholder 1">
            <a:extLst>
              <a:ext uri="{FF2B5EF4-FFF2-40B4-BE49-F238E27FC236}">
                <a16:creationId xmlns:a16="http://schemas.microsoft.com/office/drawing/2014/main" id="{128960C9-2CD6-6EDF-E924-FC3AFAFA4C89}"/>
              </a:ext>
            </a:extLst>
          </p:cNvPr>
          <p:cNvSpPr>
            <a:spLocks noGrp="1"/>
          </p:cNvSpPr>
          <p:nvPr>
            <p:ph type="ftr" sz="quarter" idx="11"/>
          </p:nvPr>
        </p:nvSpPr>
        <p:spPr/>
        <p:txBody>
          <a:bodyPr/>
          <a:lstStyle/>
          <a:p>
            <a:r>
              <a:rPr lang="en-US"/>
              <a:t>ANALYSIS AND MACHINING</a:t>
            </a:r>
          </a:p>
        </p:txBody>
      </p:sp>
    </p:spTree>
    <p:extLst>
      <p:ext uri="{BB962C8B-B14F-4D97-AF65-F5344CB8AC3E}">
        <p14:creationId xmlns:p14="http://schemas.microsoft.com/office/powerpoint/2010/main" val="3989295664"/>
      </p:ext>
    </p:extLst>
  </p:cSld>
  <p:clrMapOvr>
    <a:masterClrMapping/>
  </p:clrMapOvr>
  <mc:AlternateContent xmlns:mc="http://schemas.openxmlformats.org/markup-compatibility/2006" xmlns:p14="http://schemas.microsoft.com/office/powerpoint/2010/main">
    <mc:Choice Requires="p14">
      <p:transition spd="slow" p14:dur="2000" advTm="4387"/>
    </mc:Choice>
    <mc:Fallback xmlns="">
      <p:transition spd="slow" advTm="4387"/>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C7B3269-0A18-40F5-8E91-D6AE2D71E893}"/>
              </a:ext>
            </a:extLst>
          </p:cNvPr>
          <p:cNvSpPr>
            <a:spLocks noGrp="1"/>
          </p:cNvSpPr>
          <p:nvPr>
            <p:ph type="title"/>
          </p:nvPr>
        </p:nvSpPr>
        <p:spPr>
          <a:xfrm>
            <a:off x="691391" y="-522434"/>
            <a:ext cx="5807818" cy="1507193"/>
          </a:xfrm>
        </p:spPr>
        <p:txBody>
          <a:bodyPr anchor="b">
            <a:normAutofit/>
          </a:bodyPr>
          <a:lstStyle/>
          <a:p>
            <a:r>
              <a:rPr lang="en-US" sz="4000" b="1">
                <a:latin typeface="Garamond"/>
              </a:rPr>
              <a:t>PROFILOMETER</a:t>
            </a:r>
            <a:endParaRPr lang="en-US" b="1"/>
          </a:p>
        </p:txBody>
      </p:sp>
      <p:sp>
        <p:nvSpPr>
          <p:cNvPr id="12" name="Content Placeholder 2">
            <a:extLst>
              <a:ext uri="{FF2B5EF4-FFF2-40B4-BE49-F238E27FC236}">
                <a16:creationId xmlns:a16="http://schemas.microsoft.com/office/drawing/2014/main" id="{BC145B2B-0F17-4B7A-AAAA-4450A93D76BC}"/>
              </a:ext>
            </a:extLst>
          </p:cNvPr>
          <p:cNvSpPr>
            <a:spLocks noGrp="1"/>
          </p:cNvSpPr>
          <p:nvPr>
            <p:ph idx="1"/>
          </p:nvPr>
        </p:nvSpPr>
        <p:spPr>
          <a:xfrm>
            <a:off x="349158" y="1044390"/>
            <a:ext cx="6420163" cy="4969475"/>
          </a:xfrm>
        </p:spPr>
        <p:txBody>
          <a:bodyPr vert="horz" lIns="91440" tIns="45720" rIns="91440" bIns="45720" rtlCol="0" anchor="t">
            <a:normAutofit fontScale="92500" lnSpcReduction="10000"/>
          </a:bodyPr>
          <a:lstStyle/>
          <a:p>
            <a:r>
              <a:rPr lang="en-US">
                <a:solidFill>
                  <a:srgbClr val="2F2F2F"/>
                </a:solidFill>
                <a:latin typeface="Book Antiqua"/>
              </a:rPr>
              <a:t>A profilometer is an instrument used to measure the profile and surface finish of a surface.</a:t>
            </a:r>
          </a:p>
          <a:p>
            <a:r>
              <a:rPr lang="en-US">
                <a:solidFill>
                  <a:srgbClr val="2F2F2F"/>
                </a:solidFill>
                <a:latin typeface="Book Antiqua"/>
                <a:ea typeface="+mj-lt"/>
                <a:cs typeface="+mj-lt"/>
              </a:rPr>
              <a:t>On a small scale, surfaces can be composed of a series of peaks and valleys with varying height, depth and spacing. Subtle differences in these features determine if the surfaces feels smooth or rough, looks matte or glossy, can form a seal, or it is suitable for a wear surface. </a:t>
            </a:r>
          </a:p>
          <a:p>
            <a:r>
              <a:rPr lang="en-US">
                <a:solidFill>
                  <a:srgbClr val="2F2F2F"/>
                </a:solidFill>
                <a:latin typeface="Book Antiqua"/>
                <a:ea typeface="+mj-lt"/>
                <a:cs typeface="+mj-lt"/>
              </a:rPr>
              <a:t>In industries where mechanical parts are produced, </a:t>
            </a:r>
            <a:r>
              <a:rPr lang="en-US" i="1">
                <a:solidFill>
                  <a:srgbClr val="2F2F2F"/>
                </a:solidFill>
                <a:latin typeface="Book Antiqua"/>
                <a:ea typeface="+mj-lt"/>
                <a:cs typeface="+mj-lt"/>
              </a:rPr>
              <a:t>surface finish or surface roughness</a:t>
            </a:r>
            <a:r>
              <a:rPr lang="en-US">
                <a:solidFill>
                  <a:srgbClr val="2F2F2F"/>
                </a:solidFill>
                <a:latin typeface="Book Antiqua"/>
                <a:ea typeface="+mj-lt"/>
                <a:cs typeface="+mj-lt"/>
              </a:rPr>
              <a:t> requirements are commonly specified on technical drawings , and </a:t>
            </a:r>
            <a:r>
              <a:rPr lang="en-US" b="1" i="1">
                <a:solidFill>
                  <a:srgbClr val="2F2F2F"/>
                </a:solidFill>
                <a:latin typeface="Book Antiqua"/>
                <a:ea typeface="+mj-lt"/>
                <a:cs typeface="+mj-lt"/>
              </a:rPr>
              <a:t>Profilometers </a:t>
            </a:r>
            <a:r>
              <a:rPr lang="en-US">
                <a:solidFill>
                  <a:srgbClr val="2F2F2F"/>
                </a:solidFill>
                <a:latin typeface="Book Antiqua"/>
                <a:ea typeface="+mj-lt"/>
                <a:cs typeface="+mj-lt"/>
              </a:rPr>
              <a:t>used to verify if the requirements have been met.</a:t>
            </a:r>
            <a:endParaRPr lang="en-US">
              <a:solidFill>
                <a:srgbClr val="2F2F2F"/>
              </a:solidFill>
              <a:latin typeface="Avenir Next LT Pro Light"/>
            </a:endParaRPr>
          </a:p>
        </p:txBody>
      </p:sp>
      <p:pic>
        <p:nvPicPr>
          <p:cNvPr id="5" name="Picture Placeholder 4" descr="A machine on a table&#10;&#10;Description automatically generated">
            <a:extLst>
              <a:ext uri="{FF2B5EF4-FFF2-40B4-BE49-F238E27FC236}">
                <a16:creationId xmlns:a16="http://schemas.microsoft.com/office/drawing/2014/main" id="{1BE8560B-15AF-6793-4FB6-DC3CE0CDEAA9}"/>
              </a:ext>
            </a:extLst>
          </p:cNvPr>
          <p:cNvPicPr>
            <a:picLocks noGrp="1" noChangeAspect="1"/>
          </p:cNvPicPr>
          <p:nvPr>
            <p:ph type="pic" idx="4294967295"/>
          </p:nvPr>
        </p:nvPicPr>
        <p:blipFill rotWithShape="1">
          <a:blip r:embed="rId2"/>
          <a:srcRect r="880" b="2"/>
          <a:stretch/>
        </p:blipFill>
        <p:spPr>
          <a:xfrm>
            <a:off x="6990229" y="235334"/>
            <a:ext cx="4495800" cy="6047499"/>
          </a:xfrm>
          <a:noFill/>
        </p:spPr>
      </p:pic>
      <p:sp>
        <p:nvSpPr>
          <p:cNvPr id="14" name="Date Placeholder 6">
            <a:extLst>
              <a:ext uri="{FF2B5EF4-FFF2-40B4-BE49-F238E27FC236}">
                <a16:creationId xmlns:a16="http://schemas.microsoft.com/office/drawing/2014/main" id="{DF765F4A-2DF9-42BC-89D8-E61753DA5A3E}"/>
              </a:ext>
            </a:extLst>
          </p:cNvPr>
          <p:cNvSpPr>
            <a:spLocks noGrp="1"/>
          </p:cNvSpPr>
          <p:nvPr>
            <p:ph type="dt" sz="half" idx="10"/>
          </p:nvPr>
        </p:nvSpPr>
        <p:spPr>
          <a:xfrm>
            <a:off x="795014" y="6342042"/>
            <a:ext cx="2743200" cy="365125"/>
          </a:xfrm>
        </p:spPr>
        <p:txBody>
          <a:bodyPr/>
          <a:lstStyle/>
          <a:p>
            <a:pPr>
              <a:spcAft>
                <a:spcPts val="600"/>
              </a:spcAft>
            </a:pPr>
            <a:fld id="{5EB6EFE2-B7F2-4E29-A1F8-146F4BC5024C}" type="datetime1">
              <a:rPr lang="en-US" smtClean="0"/>
              <a:pPr>
                <a:spcAft>
                  <a:spcPts val="600"/>
                </a:spcAft>
              </a:pPr>
              <a:t>12/26/2023</a:t>
            </a:fld>
            <a:endParaRPr lang="en-US"/>
          </a:p>
        </p:txBody>
      </p:sp>
      <p:sp>
        <p:nvSpPr>
          <p:cNvPr id="18" name="Slide Number Placeholder 17">
            <a:extLst>
              <a:ext uri="{FF2B5EF4-FFF2-40B4-BE49-F238E27FC236}">
                <a16:creationId xmlns:a16="http://schemas.microsoft.com/office/drawing/2014/main" id="{32E95C4D-CC3C-4C9D-B8E6-271568CB8F71}"/>
              </a:ext>
            </a:extLst>
          </p:cNvPr>
          <p:cNvSpPr>
            <a:spLocks noGrp="1"/>
          </p:cNvSpPr>
          <p:nvPr>
            <p:ph type="sldNum" sz="quarter" idx="12"/>
          </p:nvPr>
        </p:nvSpPr>
        <p:spPr>
          <a:xfrm>
            <a:off x="11166329" y="6342042"/>
            <a:ext cx="526228" cy="365125"/>
          </a:xfrm>
        </p:spPr>
        <p:txBody>
          <a:bodyPr/>
          <a:lstStyle/>
          <a:p>
            <a:pPr>
              <a:spcAft>
                <a:spcPts val="600"/>
              </a:spcAft>
            </a:pPr>
            <a:fld id="{1B0A0659-E443-491A-A36E-EC2EE49C5850}" type="slidenum">
              <a:rPr lang="en-US" smtClean="0"/>
              <a:pPr>
                <a:spcAft>
                  <a:spcPts val="600"/>
                </a:spcAft>
              </a:pPr>
              <a:t>24</a:t>
            </a:fld>
            <a:endParaRPr lang="en-US"/>
          </a:p>
        </p:txBody>
      </p:sp>
      <p:sp>
        <p:nvSpPr>
          <p:cNvPr id="2" name="Footer Placeholder 1">
            <a:extLst>
              <a:ext uri="{FF2B5EF4-FFF2-40B4-BE49-F238E27FC236}">
                <a16:creationId xmlns:a16="http://schemas.microsoft.com/office/drawing/2014/main" id="{E0F9E0F2-9EF3-EFDC-75F8-0D1CD47EA66A}"/>
              </a:ext>
            </a:extLst>
          </p:cNvPr>
          <p:cNvSpPr>
            <a:spLocks noGrp="1"/>
          </p:cNvSpPr>
          <p:nvPr>
            <p:ph type="ftr" sz="quarter" idx="11"/>
          </p:nvPr>
        </p:nvSpPr>
        <p:spPr/>
        <p:txBody>
          <a:bodyPr/>
          <a:lstStyle/>
          <a:p>
            <a:r>
              <a:rPr lang="en-US"/>
              <a:t>ANALYSIS AND MACHINING</a:t>
            </a:r>
          </a:p>
        </p:txBody>
      </p:sp>
    </p:spTree>
    <p:extLst>
      <p:ext uri="{BB962C8B-B14F-4D97-AF65-F5344CB8AC3E}">
        <p14:creationId xmlns:p14="http://schemas.microsoft.com/office/powerpoint/2010/main" val="4082141767"/>
      </p:ext>
    </p:extLst>
  </p:cSld>
  <p:clrMapOvr>
    <a:masterClrMapping/>
  </p:clrMapOvr>
  <mc:AlternateContent xmlns:mc="http://schemas.openxmlformats.org/markup-compatibility/2006" xmlns:p14="http://schemas.microsoft.com/office/powerpoint/2010/main">
    <mc:Choice Requires="p14">
      <p:transition spd="slow" p14:dur="2000" advTm="17664"/>
    </mc:Choice>
    <mc:Fallback xmlns="">
      <p:transition spd="slow" advTm="17664"/>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015F8-4EE5-CFC0-2E4D-34CA19589747}"/>
              </a:ext>
            </a:extLst>
          </p:cNvPr>
          <p:cNvSpPr>
            <a:spLocks noGrp="1"/>
          </p:cNvSpPr>
          <p:nvPr>
            <p:ph type="title"/>
          </p:nvPr>
        </p:nvSpPr>
        <p:spPr>
          <a:xfrm>
            <a:off x="1207994" y="-499438"/>
            <a:ext cx="9554373" cy="1470404"/>
          </a:xfrm>
        </p:spPr>
        <p:txBody>
          <a:bodyPr vert="horz" lIns="91440" tIns="45720" rIns="91440" bIns="45720" rtlCol="0" anchor="b">
            <a:noAutofit/>
          </a:bodyPr>
          <a:lstStyle/>
          <a:p>
            <a:pPr algn="ctr"/>
            <a:r>
              <a:rPr lang="en-US" sz="4000" b="1">
                <a:latin typeface="Garamond"/>
              </a:rPr>
              <a:t>Types of PROFILOMETERs</a:t>
            </a:r>
            <a:endParaRPr lang="en-US" sz="4000">
              <a:latin typeface="Garamond"/>
            </a:endParaRPr>
          </a:p>
        </p:txBody>
      </p:sp>
      <p:sp>
        <p:nvSpPr>
          <p:cNvPr id="8" name="Content Placeholder 2">
            <a:extLst>
              <a:ext uri="{FF2B5EF4-FFF2-40B4-BE49-F238E27FC236}">
                <a16:creationId xmlns:a16="http://schemas.microsoft.com/office/drawing/2014/main" id="{BC145B2B-0F17-4B7A-AAAA-4450A93D76BC}"/>
              </a:ext>
            </a:extLst>
          </p:cNvPr>
          <p:cNvSpPr>
            <a:spLocks noGrp="1"/>
          </p:cNvSpPr>
          <p:nvPr>
            <p:ph idx="1"/>
          </p:nvPr>
        </p:nvSpPr>
        <p:spPr>
          <a:xfrm>
            <a:off x="1039906" y="1243852"/>
            <a:ext cx="10137079" cy="4858665"/>
          </a:xfrm>
        </p:spPr>
        <p:txBody>
          <a:bodyPr vert="horz" lIns="91440" tIns="45720" rIns="91440" bIns="45720" rtlCol="0" anchor="t">
            <a:normAutofit/>
          </a:bodyPr>
          <a:lstStyle/>
          <a:p>
            <a:r>
              <a:rPr lang="en-US">
                <a:latin typeface="Book Antiqua"/>
              </a:rPr>
              <a:t>Profilometers can be classified into two basic types – Contact and Optical.</a:t>
            </a:r>
          </a:p>
          <a:p>
            <a:r>
              <a:rPr lang="en-US">
                <a:latin typeface="Book Antiqua"/>
              </a:rPr>
              <a:t>Contact profilometers measure surface profile by physically tracing the surface with a stylus.</a:t>
            </a:r>
          </a:p>
          <a:p>
            <a:r>
              <a:rPr lang="en-US">
                <a:latin typeface="Book Antiqua"/>
              </a:rPr>
              <a:t>On contrary, optical profilometers use reflections of various types of light to measure surface features in a line or an area.</a:t>
            </a:r>
          </a:p>
          <a:p>
            <a:r>
              <a:rPr lang="en-US">
                <a:latin typeface="Book Antiqua"/>
              </a:rPr>
              <a:t>The one we opted for, is an </a:t>
            </a:r>
            <a:r>
              <a:rPr lang="en-US" i="1">
                <a:latin typeface="Book Antiqua"/>
              </a:rPr>
              <a:t>Optical </a:t>
            </a:r>
            <a:r>
              <a:rPr lang="en-US">
                <a:latin typeface="Book Antiqua"/>
              </a:rPr>
              <a:t>type.</a:t>
            </a:r>
          </a:p>
          <a:p>
            <a:r>
              <a:rPr lang="en-US">
                <a:latin typeface="Book Antiqua"/>
              </a:rPr>
              <a:t>Optical profilometer include 1D, 2D and 3D profiling devices.</a:t>
            </a:r>
          </a:p>
          <a:p>
            <a:r>
              <a:rPr lang="en-US">
                <a:latin typeface="Book Antiqua"/>
              </a:rPr>
              <a:t>These devices use </a:t>
            </a:r>
            <a:r>
              <a:rPr lang="en-US" i="1">
                <a:latin typeface="Book Antiqua"/>
              </a:rPr>
              <a:t>Light </a:t>
            </a:r>
            <a:r>
              <a:rPr lang="en-US">
                <a:latin typeface="Book Antiqua"/>
              </a:rPr>
              <a:t>to measure features on a surface, and their operation can be based on a number of different principles including  </a:t>
            </a:r>
            <a:r>
              <a:rPr lang="en-US" b="1" i="1">
                <a:latin typeface="Book Antiqua"/>
              </a:rPr>
              <a:t>Optical interference</a:t>
            </a:r>
            <a:r>
              <a:rPr lang="en-US">
                <a:latin typeface="Book Antiqua"/>
              </a:rPr>
              <a:t>, use of </a:t>
            </a:r>
            <a:r>
              <a:rPr lang="en-US" b="1" i="1">
                <a:latin typeface="Book Antiqua"/>
              </a:rPr>
              <a:t>confocal apertures, focus detection </a:t>
            </a:r>
            <a:r>
              <a:rPr lang="en-US">
                <a:latin typeface="Book Antiqua"/>
              </a:rPr>
              <a:t>and </a:t>
            </a:r>
            <a:r>
              <a:rPr lang="en-US" b="1" i="1">
                <a:latin typeface="Book Antiqua"/>
              </a:rPr>
              <a:t>pattern projection.</a:t>
            </a:r>
            <a:endParaRPr lang="en-US" i="1">
              <a:latin typeface="Book Antiqua"/>
            </a:endParaRPr>
          </a:p>
        </p:txBody>
      </p:sp>
      <p:sp>
        <p:nvSpPr>
          <p:cNvPr id="10" name="Date Placeholder 6">
            <a:extLst>
              <a:ext uri="{FF2B5EF4-FFF2-40B4-BE49-F238E27FC236}">
                <a16:creationId xmlns:a16="http://schemas.microsoft.com/office/drawing/2014/main" id="{DF765F4A-2DF9-42BC-89D8-E61753DA5A3E}"/>
              </a:ext>
            </a:extLst>
          </p:cNvPr>
          <p:cNvSpPr>
            <a:spLocks noGrp="1"/>
          </p:cNvSpPr>
          <p:nvPr>
            <p:ph type="dt" sz="half" idx="10"/>
          </p:nvPr>
        </p:nvSpPr>
        <p:spPr>
          <a:xfrm>
            <a:off x="795014" y="6342042"/>
            <a:ext cx="2743200" cy="365125"/>
          </a:xfrm>
        </p:spPr>
        <p:txBody>
          <a:bodyPr/>
          <a:lstStyle/>
          <a:p>
            <a:pPr>
              <a:spcAft>
                <a:spcPts val="600"/>
              </a:spcAft>
            </a:pPr>
            <a:fld id="{3DF4EE96-C834-4CB1-9BE3-A85B22A039C7}" type="datetime1">
              <a:rPr lang="en-US" smtClean="0"/>
              <a:pPr>
                <a:spcAft>
                  <a:spcPts val="600"/>
                </a:spcAft>
              </a:pPr>
              <a:t>12/26/2023</a:t>
            </a:fld>
            <a:endParaRPr lang="en-US"/>
          </a:p>
        </p:txBody>
      </p:sp>
      <p:sp>
        <p:nvSpPr>
          <p:cNvPr id="14" name="Slide Number Placeholder 17">
            <a:extLst>
              <a:ext uri="{FF2B5EF4-FFF2-40B4-BE49-F238E27FC236}">
                <a16:creationId xmlns:a16="http://schemas.microsoft.com/office/drawing/2014/main" id="{32E95C4D-CC3C-4C9D-B8E6-271568CB8F71}"/>
              </a:ext>
            </a:extLst>
          </p:cNvPr>
          <p:cNvSpPr>
            <a:spLocks noGrp="1"/>
          </p:cNvSpPr>
          <p:nvPr>
            <p:ph type="sldNum" sz="quarter" idx="12"/>
          </p:nvPr>
        </p:nvSpPr>
        <p:spPr>
          <a:xfrm>
            <a:off x="11166329" y="6342042"/>
            <a:ext cx="526228" cy="365125"/>
          </a:xfrm>
        </p:spPr>
        <p:txBody>
          <a:bodyPr/>
          <a:lstStyle/>
          <a:p>
            <a:pPr>
              <a:spcAft>
                <a:spcPts val="600"/>
              </a:spcAft>
            </a:pPr>
            <a:fld id="{1B0A0659-E443-491A-A36E-EC2EE49C5850}" type="slidenum">
              <a:rPr lang="en-US" smtClean="0">
                <a:solidFill>
                  <a:srgbClr val="000000"/>
                </a:solidFill>
              </a:rPr>
              <a:pPr>
                <a:spcAft>
                  <a:spcPts val="600"/>
                </a:spcAft>
              </a:pPr>
              <a:t>25</a:t>
            </a:fld>
            <a:endParaRPr lang="en-US">
              <a:solidFill>
                <a:srgbClr val="000000"/>
              </a:solidFill>
            </a:endParaRPr>
          </a:p>
        </p:txBody>
      </p:sp>
      <p:sp>
        <p:nvSpPr>
          <p:cNvPr id="3" name="Footer Placeholder 2">
            <a:extLst>
              <a:ext uri="{FF2B5EF4-FFF2-40B4-BE49-F238E27FC236}">
                <a16:creationId xmlns:a16="http://schemas.microsoft.com/office/drawing/2014/main" id="{81378001-7299-5D2F-D9F9-6811E77E97C2}"/>
              </a:ext>
            </a:extLst>
          </p:cNvPr>
          <p:cNvSpPr>
            <a:spLocks noGrp="1"/>
          </p:cNvSpPr>
          <p:nvPr>
            <p:ph type="ftr" sz="quarter" idx="11"/>
          </p:nvPr>
        </p:nvSpPr>
        <p:spPr/>
        <p:txBody>
          <a:bodyPr/>
          <a:lstStyle/>
          <a:p>
            <a:r>
              <a:rPr lang="en-US"/>
              <a:t>ANALYSIS AND MACHINING</a:t>
            </a:r>
          </a:p>
        </p:txBody>
      </p:sp>
    </p:spTree>
    <p:extLst>
      <p:ext uri="{BB962C8B-B14F-4D97-AF65-F5344CB8AC3E}">
        <p14:creationId xmlns:p14="http://schemas.microsoft.com/office/powerpoint/2010/main" val="2249521602"/>
      </p:ext>
    </p:extLst>
  </p:cSld>
  <p:clrMapOvr>
    <a:masterClrMapping/>
  </p:clrMapOvr>
  <mc:AlternateContent xmlns:mc="http://schemas.openxmlformats.org/markup-compatibility/2006" xmlns:p14="http://schemas.microsoft.com/office/powerpoint/2010/main">
    <mc:Choice Requires="p14">
      <p:transition spd="slow" p14:dur="2000" advTm="22652"/>
    </mc:Choice>
    <mc:Fallback xmlns="">
      <p:transition spd="slow" advTm="22652"/>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C39FD-EB53-1713-FE0A-4A13FD909931}"/>
              </a:ext>
            </a:extLst>
          </p:cNvPr>
          <p:cNvSpPr>
            <a:spLocks noGrp="1"/>
          </p:cNvSpPr>
          <p:nvPr>
            <p:ph type="title"/>
          </p:nvPr>
        </p:nvSpPr>
        <p:spPr>
          <a:xfrm>
            <a:off x="1100014" y="-4669"/>
            <a:ext cx="10357666" cy="889362"/>
          </a:xfrm>
        </p:spPr>
        <p:txBody>
          <a:bodyPr vert="horz" lIns="91440" tIns="45720" rIns="91440" bIns="45720" rtlCol="0" anchor="t">
            <a:normAutofit fontScale="90000"/>
          </a:bodyPr>
          <a:lstStyle/>
          <a:p>
            <a:pPr algn="r"/>
            <a:r>
              <a:rPr lang="en-US" sz="4000" b="1">
                <a:latin typeface="Garamond"/>
              </a:rPr>
              <a:t>Working </a:t>
            </a:r>
            <a:br>
              <a:rPr lang="en-US" sz="4000" b="1">
                <a:latin typeface="Garamond"/>
              </a:rPr>
            </a:br>
            <a:r>
              <a:rPr lang="en-US" sz="4000" b="1">
                <a:latin typeface="Garamond"/>
              </a:rPr>
              <a:t>principle</a:t>
            </a:r>
            <a:endParaRPr lang="en-US"/>
          </a:p>
        </p:txBody>
      </p:sp>
      <p:sp>
        <p:nvSpPr>
          <p:cNvPr id="3" name="Content Placeholder 2">
            <a:extLst>
              <a:ext uri="{FF2B5EF4-FFF2-40B4-BE49-F238E27FC236}">
                <a16:creationId xmlns:a16="http://schemas.microsoft.com/office/drawing/2014/main" id="{F3A6B42F-BEE5-1489-B68D-4506A21329ED}"/>
              </a:ext>
            </a:extLst>
          </p:cNvPr>
          <p:cNvSpPr>
            <a:spLocks noGrp="1"/>
          </p:cNvSpPr>
          <p:nvPr>
            <p:ph sz="half" idx="1"/>
          </p:nvPr>
        </p:nvSpPr>
        <p:spPr>
          <a:xfrm>
            <a:off x="297506" y="405651"/>
            <a:ext cx="5992341" cy="5704074"/>
          </a:xfrm>
        </p:spPr>
        <p:txBody>
          <a:bodyPr vert="horz" lIns="91440" tIns="45720" rIns="91440" bIns="45720" rtlCol="0" anchor="t">
            <a:normAutofit/>
          </a:bodyPr>
          <a:lstStyle/>
          <a:p>
            <a:r>
              <a:rPr lang="en-US">
                <a:latin typeface="Book Antiqua"/>
              </a:rPr>
              <a:t>A light beam is split, reflecting from the reference (known/flat) and test material.</a:t>
            </a:r>
          </a:p>
          <a:p>
            <a:r>
              <a:rPr lang="en-US">
                <a:latin typeface="Book Antiqua"/>
              </a:rPr>
              <a:t>Constructive and destructive interference occurs.</a:t>
            </a:r>
          </a:p>
          <a:p>
            <a:r>
              <a:rPr lang="en-US">
                <a:latin typeface="Book Antiqua"/>
              </a:rPr>
              <a:t>Forms the dark and light bands known as interference fringes.</a:t>
            </a:r>
          </a:p>
          <a:p>
            <a:r>
              <a:rPr lang="en-US">
                <a:latin typeface="Book Antiqua"/>
              </a:rPr>
              <a:t>The optical path differences are due height variances in the test surface.</a:t>
            </a:r>
          </a:p>
          <a:p>
            <a:r>
              <a:rPr lang="en-US">
                <a:latin typeface="Book Antiqua"/>
              </a:rPr>
              <a:t>Constructive interference areas are lighter where are the other is darker.</a:t>
            </a:r>
          </a:p>
          <a:p>
            <a:r>
              <a:rPr lang="en-US">
                <a:latin typeface="Book Antiqua"/>
              </a:rPr>
              <a:t>Light to dark fringes represents one-half a wavelength of difference between the reference path and the test path.</a:t>
            </a:r>
          </a:p>
        </p:txBody>
      </p:sp>
      <p:sp>
        <p:nvSpPr>
          <p:cNvPr id="4" name="Content Placeholder 3">
            <a:extLst>
              <a:ext uri="{FF2B5EF4-FFF2-40B4-BE49-F238E27FC236}">
                <a16:creationId xmlns:a16="http://schemas.microsoft.com/office/drawing/2014/main" id="{6D9F284A-700F-C046-85B0-CA6143B87DBE}"/>
              </a:ext>
            </a:extLst>
          </p:cNvPr>
          <p:cNvSpPr>
            <a:spLocks noGrp="1"/>
          </p:cNvSpPr>
          <p:nvPr>
            <p:ph sz="half" idx="2"/>
          </p:nvPr>
        </p:nvSpPr>
        <p:spPr>
          <a:xfrm>
            <a:off x="6360953" y="1459005"/>
            <a:ext cx="5027954" cy="4650721"/>
          </a:xfrm>
        </p:spPr>
        <p:txBody>
          <a:bodyPr vert="horz" lIns="91440" tIns="45720" rIns="91440" bIns="45720" rtlCol="0" anchor="t">
            <a:normAutofit/>
          </a:bodyPr>
          <a:lstStyle/>
          <a:p>
            <a:pPr marL="0" indent="0">
              <a:buNone/>
            </a:pPr>
            <a:r>
              <a:rPr lang="en-US" sz="1000"/>
              <a:t>Reference: </a:t>
            </a:r>
            <a:r>
              <a:rPr lang="en-US" sz="1000">
                <a:ea typeface="+mj-lt"/>
                <a:cs typeface="+mj-lt"/>
                <a:hlinkClick r:id="rId2"/>
              </a:rPr>
              <a:t>PPT - Dept. of Mechanical Engineering, IISc PowerPoint Presentation, free download - ID:1454391 (slideserve.com)</a:t>
            </a:r>
          </a:p>
          <a:p>
            <a:pPr marL="0" indent="0">
              <a:buNone/>
            </a:pPr>
            <a:endParaRPr lang="en-US" sz="1000"/>
          </a:p>
        </p:txBody>
      </p:sp>
      <p:sp>
        <p:nvSpPr>
          <p:cNvPr id="5" name="Footer Placeholder 4">
            <a:extLst>
              <a:ext uri="{FF2B5EF4-FFF2-40B4-BE49-F238E27FC236}">
                <a16:creationId xmlns:a16="http://schemas.microsoft.com/office/drawing/2014/main" id="{895A9AE5-A1BD-7550-BA5B-1049964697FA}"/>
              </a:ext>
            </a:extLst>
          </p:cNvPr>
          <p:cNvSpPr>
            <a:spLocks noGrp="1"/>
          </p:cNvSpPr>
          <p:nvPr>
            <p:ph type="ftr" sz="quarter" idx="11"/>
          </p:nvPr>
        </p:nvSpPr>
        <p:spPr/>
        <p:txBody>
          <a:bodyPr/>
          <a:lstStyle/>
          <a:p>
            <a:r>
              <a:rPr lang="en-US"/>
              <a:t>ANALYSIS AND MACHINING</a:t>
            </a:r>
          </a:p>
        </p:txBody>
      </p:sp>
      <p:sp>
        <p:nvSpPr>
          <p:cNvPr id="6" name="Slide Number Placeholder 5">
            <a:extLst>
              <a:ext uri="{FF2B5EF4-FFF2-40B4-BE49-F238E27FC236}">
                <a16:creationId xmlns:a16="http://schemas.microsoft.com/office/drawing/2014/main" id="{07ECA797-2418-2DEF-4B57-A567CDCB734E}"/>
              </a:ext>
            </a:extLst>
          </p:cNvPr>
          <p:cNvSpPr>
            <a:spLocks noGrp="1"/>
          </p:cNvSpPr>
          <p:nvPr>
            <p:ph type="sldNum" sz="quarter" idx="12"/>
          </p:nvPr>
        </p:nvSpPr>
        <p:spPr/>
        <p:txBody>
          <a:bodyPr/>
          <a:lstStyle/>
          <a:p>
            <a:fld id="{91F18EF7-BE1E-4ECB-84D4-67C2B4D8F095}" type="slidenum">
              <a:rPr lang="en-US" smtClean="0"/>
              <a:t>26</a:t>
            </a:fld>
            <a:endParaRPr lang="en-US"/>
          </a:p>
        </p:txBody>
      </p:sp>
      <p:pic>
        <p:nvPicPr>
          <p:cNvPr id="9" name="Picture 8" descr="A diagram of a beam splitter&#10;&#10;Description automatically generated">
            <a:extLst>
              <a:ext uri="{FF2B5EF4-FFF2-40B4-BE49-F238E27FC236}">
                <a16:creationId xmlns:a16="http://schemas.microsoft.com/office/drawing/2014/main" id="{FE54E6F5-2916-4667-4B3A-E16E8F153F80}"/>
              </a:ext>
            </a:extLst>
          </p:cNvPr>
          <p:cNvPicPr>
            <a:picLocks noChangeAspect="1"/>
          </p:cNvPicPr>
          <p:nvPr/>
        </p:nvPicPr>
        <p:blipFill>
          <a:blip r:embed="rId3"/>
          <a:stretch>
            <a:fillRect/>
          </a:stretch>
        </p:blipFill>
        <p:spPr>
          <a:xfrm>
            <a:off x="6468315" y="2154891"/>
            <a:ext cx="4791075" cy="3299011"/>
          </a:xfrm>
          <a:prstGeom prst="rect">
            <a:avLst/>
          </a:prstGeom>
        </p:spPr>
      </p:pic>
    </p:spTree>
    <p:extLst>
      <p:ext uri="{BB962C8B-B14F-4D97-AF65-F5344CB8AC3E}">
        <p14:creationId xmlns:p14="http://schemas.microsoft.com/office/powerpoint/2010/main" val="4156277394"/>
      </p:ext>
    </p:extLst>
  </p:cSld>
  <p:clrMapOvr>
    <a:masterClrMapping/>
  </p:clrMapOvr>
  <mc:AlternateContent xmlns:mc="http://schemas.openxmlformats.org/markup-compatibility/2006" xmlns:p14="http://schemas.microsoft.com/office/powerpoint/2010/main">
    <mc:Choice Requires="p14">
      <p:transition spd="slow" p14:dur="2000" advTm="11920"/>
    </mc:Choice>
    <mc:Fallback xmlns="">
      <p:transition spd="slow" advTm="11920"/>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060914-4B0D-3AEF-E308-FB28FB0D41BC}"/>
              </a:ext>
            </a:extLst>
          </p:cNvPr>
          <p:cNvSpPr>
            <a:spLocks noGrp="1"/>
          </p:cNvSpPr>
          <p:nvPr>
            <p:ph type="title"/>
          </p:nvPr>
        </p:nvSpPr>
        <p:spPr>
          <a:xfrm>
            <a:off x="812295" y="242466"/>
            <a:ext cx="10357666" cy="866950"/>
          </a:xfrm>
        </p:spPr>
        <p:txBody>
          <a:bodyPr vert="horz" lIns="91440" tIns="45720" rIns="91440" bIns="45720" rtlCol="0" anchor="t">
            <a:normAutofit/>
          </a:bodyPr>
          <a:lstStyle/>
          <a:p>
            <a:pPr algn="ctr"/>
            <a:r>
              <a:rPr lang="en-US" sz="4000" b="1">
                <a:latin typeface="Garamond"/>
              </a:rPr>
              <a:t>OPTICAL PROFILOMETERS</a:t>
            </a:r>
            <a:endParaRPr lang="en-US"/>
          </a:p>
        </p:txBody>
      </p:sp>
      <p:sp>
        <p:nvSpPr>
          <p:cNvPr id="3" name="Content Placeholder 2">
            <a:extLst>
              <a:ext uri="{FF2B5EF4-FFF2-40B4-BE49-F238E27FC236}">
                <a16:creationId xmlns:a16="http://schemas.microsoft.com/office/drawing/2014/main" id="{B48D00E5-E715-AEF1-5D9B-6E58986D942F}"/>
              </a:ext>
            </a:extLst>
          </p:cNvPr>
          <p:cNvSpPr>
            <a:spLocks noGrp="1"/>
          </p:cNvSpPr>
          <p:nvPr>
            <p:ph idx="1"/>
          </p:nvPr>
        </p:nvSpPr>
        <p:spPr>
          <a:xfrm>
            <a:off x="548201" y="1502617"/>
            <a:ext cx="11007606" cy="4843789"/>
          </a:xfrm>
        </p:spPr>
        <p:txBody>
          <a:bodyPr vert="horz" lIns="91440" tIns="45720" rIns="91440" bIns="45720" rtlCol="0" anchor="t">
            <a:normAutofit/>
          </a:bodyPr>
          <a:lstStyle/>
          <a:p>
            <a:r>
              <a:rPr lang="en-US">
                <a:solidFill>
                  <a:srgbClr val="2F2F2F"/>
                </a:solidFill>
                <a:latin typeface="Book Antiqua"/>
                <a:ea typeface="+mj-lt"/>
                <a:cs typeface="+mj-lt"/>
              </a:rPr>
              <a:t>Optical profilometers are relatively large instruments that consist of a light source, optical lenses, and image sensors.</a:t>
            </a:r>
          </a:p>
          <a:p>
            <a:r>
              <a:rPr lang="en-US">
                <a:solidFill>
                  <a:srgbClr val="2F2F2F"/>
                </a:solidFill>
                <a:latin typeface="Book Antiqua"/>
                <a:ea typeface="+mj-lt"/>
                <a:cs typeface="+mj-lt"/>
              </a:rPr>
              <a:t>They require the surface to reflect the light being used, so many of these instruments will have trouble measuring translucent or highly reflective surfaces.  Also, for the reflection to accurately characterize the surface, it must be free of debris and contaminants such as dirt, water, and oil. </a:t>
            </a:r>
          </a:p>
          <a:p>
            <a:r>
              <a:rPr lang="en-US">
                <a:solidFill>
                  <a:srgbClr val="2F2F2F"/>
                </a:solidFill>
                <a:latin typeface="Book Antiqua"/>
                <a:ea typeface="+mj-lt"/>
                <a:cs typeface="+mj-lt"/>
              </a:rPr>
              <a:t>Since light travels very quickly, measurements can be taken faster than with contact profilometers.  With some instruments, millions of readings can be collected in seconds, making it practical to model a relatively large area’s surface topography. </a:t>
            </a:r>
          </a:p>
          <a:p>
            <a:r>
              <a:rPr lang="en-US">
                <a:solidFill>
                  <a:srgbClr val="2F2F2F"/>
                </a:solidFill>
                <a:latin typeface="Book Antiqua"/>
              </a:rPr>
              <a:t>There is no stylus tip, hence it has no wearing of the tip whatsoever.</a:t>
            </a:r>
          </a:p>
        </p:txBody>
      </p:sp>
      <p:sp>
        <p:nvSpPr>
          <p:cNvPr id="4" name="Footer Placeholder 3">
            <a:extLst>
              <a:ext uri="{FF2B5EF4-FFF2-40B4-BE49-F238E27FC236}">
                <a16:creationId xmlns:a16="http://schemas.microsoft.com/office/drawing/2014/main" id="{5035E656-D885-F25B-FB73-4740699326D1}"/>
              </a:ext>
            </a:extLst>
          </p:cNvPr>
          <p:cNvSpPr>
            <a:spLocks noGrp="1"/>
          </p:cNvSpPr>
          <p:nvPr>
            <p:ph type="ftr" sz="quarter" idx="11"/>
          </p:nvPr>
        </p:nvSpPr>
        <p:spPr/>
        <p:txBody>
          <a:bodyPr/>
          <a:lstStyle/>
          <a:p>
            <a:r>
              <a:rPr lang="en-US"/>
              <a:t>ANALYSIS AND MACHINING</a:t>
            </a:r>
          </a:p>
        </p:txBody>
      </p:sp>
      <p:sp>
        <p:nvSpPr>
          <p:cNvPr id="5" name="Slide Number Placeholder 4">
            <a:extLst>
              <a:ext uri="{FF2B5EF4-FFF2-40B4-BE49-F238E27FC236}">
                <a16:creationId xmlns:a16="http://schemas.microsoft.com/office/drawing/2014/main" id="{F4099FCB-26E6-A3AA-B48A-6CF09285C7F9}"/>
              </a:ext>
            </a:extLst>
          </p:cNvPr>
          <p:cNvSpPr>
            <a:spLocks noGrp="1"/>
          </p:cNvSpPr>
          <p:nvPr>
            <p:ph type="sldNum" sz="quarter" idx="12"/>
          </p:nvPr>
        </p:nvSpPr>
        <p:spPr/>
        <p:txBody>
          <a:bodyPr/>
          <a:lstStyle/>
          <a:p>
            <a:fld id="{91F18EF7-BE1E-4ECB-84D4-67C2B4D8F095}" type="slidenum">
              <a:rPr lang="en-US" smtClean="0"/>
              <a:t>27</a:t>
            </a:fld>
            <a:endParaRPr lang="en-US"/>
          </a:p>
        </p:txBody>
      </p:sp>
    </p:spTree>
    <p:extLst>
      <p:ext uri="{BB962C8B-B14F-4D97-AF65-F5344CB8AC3E}">
        <p14:creationId xmlns:p14="http://schemas.microsoft.com/office/powerpoint/2010/main" val="3029995636"/>
      </p:ext>
    </p:extLst>
  </p:cSld>
  <p:clrMapOvr>
    <a:masterClrMapping/>
  </p:clrMapOvr>
  <mc:AlternateContent xmlns:mc="http://schemas.openxmlformats.org/markup-compatibility/2006" xmlns:p14="http://schemas.microsoft.com/office/powerpoint/2010/main">
    <mc:Choice Requires="p14">
      <p:transition spd="slow" p14:dur="2000" advTm="27474"/>
    </mc:Choice>
    <mc:Fallback xmlns="">
      <p:transition spd="slow" advTm="27474"/>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machine in a room&#10;&#10;Description automatically generated">
            <a:extLst>
              <a:ext uri="{FF2B5EF4-FFF2-40B4-BE49-F238E27FC236}">
                <a16:creationId xmlns:a16="http://schemas.microsoft.com/office/drawing/2014/main" id="{94A857BE-1D66-1ED6-0B2C-4D60A53D20E5}"/>
              </a:ext>
            </a:extLst>
          </p:cNvPr>
          <p:cNvPicPr>
            <a:picLocks noGrp="1" noChangeAspect="1"/>
          </p:cNvPicPr>
          <p:nvPr>
            <p:ph idx="4294967295"/>
          </p:nvPr>
        </p:nvPicPr>
        <p:blipFill rotWithShape="1">
          <a:blip r:embed="rId2">
            <a:alphaModFix amt="50000"/>
          </a:blip>
          <a:srcRect t="30512" b="27300"/>
          <a:stretch/>
        </p:blipFill>
        <p:spPr>
          <a:xfrm>
            <a:off x="20" y="10"/>
            <a:ext cx="12191993" cy="6861079"/>
          </a:xfrm>
          <a:noFill/>
        </p:spPr>
      </p:pic>
      <p:sp>
        <p:nvSpPr>
          <p:cNvPr id="13" name="Title 1">
            <a:extLst>
              <a:ext uri="{FF2B5EF4-FFF2-40B4-BE49-F238E27FC236}">
                <a16:creationId xmlns:a16="http://schemas.microsoft.com/office/drawing/2014/main" id="{52F33D41-3701-4CC1-8E06-D46176A1E343}"/>
              </a:ext>
            </a:extLst>
          </p:cNvPr>
          <p:cNvSpPr>
            <a:spLocks noGrp="1"/>
          </p:cNvSpPr>
          <p:nvPr>
            <p:ph type="ctrTitle"/>
          </p:nvPr>
        </p:nvSpPr>
        <p:spPr>
          <a:xfrm>
            <a:off x="2784389" y="1673764"/>
            <a:ext cx="8985234" cy="2852928"/>
          </a:xfrm>
        </p:spPr>
        <p:txBody>
          <a:bodyPr>
            <a:normAutofit/>
          </a:bodyPr>
          <a:lstStyle/>
          <a:p>
            <a:pPr algn="r"/>
            <a:r>
              <a:rPr lang="en-US" sz="4000" b="1">
                <a:effectLst>
                  <a:outerShdw blurRad="38100" dist="38100" dir="2700000" algn="tl">
                    <a:srgbClr val="000000">
                      <a:alpha val="43137"/>
                    </a:srgbClr>
                  </a:outerShdw>
                </a:effectLst>
              </a:rPr>
              <a:t>3D CMM </a:t>
            </a:r>
            <a:br>
              <a:rPr lang="en-US" sz="4000" b="1">
                <a:effectLst>
                  <a:outerShdw blurRad="38100" dist="38100" dir="2700000" algn="tl">
                    <a:srgbClr val="000000">
                      <a:alpha val="43137"/>
                    </a:srgbClr>
                  </a:outerShdw>
                </a:effectLst>
              </a:rPr>
            </a:br>
            <a:r>
              <a:rPr lang="en-US" sz="4000" b="1">
                <a:effectLst>
                  <a:outerShdw blurRad="38100" dist="38100" dir="2700000" algn="tl">
                    <a:srgbClr val="000000">
                      <a:alpha val="43137"/>
                    </a:srgbClr>
                  </a:outerShdw>
                </a:effectLst>
              </a:rPr>
              <a:t>(CO-ORDINATE MEASURING MACHINE)</a:t>
            </a:r>
            <a:endParaRPr lang="en-US" sz="4000"/>
          </a:p>
        </p:txBody>
      </p:sp>
      <p:sp>
        <p:nvSpPr>
          <p:cNvPr id="15" name="Subtitle 2">
            <a:extLst>
              <a:ext uri="{FF2B5EF4-FFF2-40B4-BE49-F238E27FC236}">
                <a16:creationId xmlns:a16="http://schemas.microsoft.com/office/drawing/2014/main" id="{C065F013-CFF1-422E-BFC3-B0B22F915619}"/>
              </a:ext>
            </a:extLst>
          </p:cNvPr>
          <p:cNvSpPr>
            <a:spLocks noGrp="1"/>
          </p:cNvSpPr>
          <p:nvPr>
            <p:ph type="subTitle" idx="1"/>
          </p:nvPr>
        </p:nvSpPr>
        <p:spPr>
          <a:xfrm>
            <a:off x="4277497" y="4722917"/>
            <a:ext cx="7142018" cy="929296"/>
          </a:xfrm>
        </p:spPr>
        <p:txBody>
          <a:bodyPr vert="horz" lIns="91440" tIns="45720" rIns="91440" bIns="45720" rtlCol="0" anchor="b">
            <a:noAutofit/>
          </a:bodyPr>
          <a:lstStyle/>
          <a:p>
            <a:pPr algn="r"/>
            <a:r>
              <a:rPr lang="en-US" sz="2400">
                <a:effectLst>
                  <a:outerShdw blurRad="38100" dist="38100" dir="2700000" algn="tl">
                    <a:srgbClr val="000000">
                      <a:alpha val="43137"/>
                    </a:srgbClr>
                  </a:outerShdw>
                </a:effectLst>
              </a:rPr>
              <a:t>TO MEASURE GEOMETRIC TOLERANCES</a:t>
            </a:r>
            <a:endParaRPr lang="en-US"/>
          </a:p>
        </p:txBody>
      </p:sp>
      <p:sp>
        <p:nvSpPr>
          <p:cNvPr id="8" name="Date Placeholder 1">
            <a:extLst>
              <a:ext uri="{FF2B5EF4-FFF2-40B4-BE49-F238E27FC236}">
                <a16:creationId xmlns:a16="http://schemas.microsoft.com/office/drawing/2014/main" id="{CF7E1E9A-F5FE-4859-B25C-CFA12309B4CE}"/>
              </a:ext>
            </a:extLst>
          </p:cNvPr>
          <p:cNvSpPr>
            <a:spLocks noGrp="1"/>
          </p:cNvSpPr>
          <p:nvPr>
            <p:ph type="dt" sz="half" idx="10"/>
          </p:nvPr>
        </p:nvSpPr>
        <p:spPr>
          <a:xfrm>
            <a:off x="795014" y="6342042"/>
            <a:ext cx="2743200" cy="365125"/>
          </a:xfrm>
        </p:spPr>
        <p:txBody>
          <a:bodyPr>
            <a:normAutofit/>
          </a:bodyPr>
          <a:lstStyle/>
          <a:p>
            <a:pPr>
              <a:spcAft>
                <a:spcPts val="600"/>
              </a:spcAft>
            </a:pPr>
            <a:fld id="{889E98B1-F17D-4A70-BDBF-272B4449F789}" type="datetime1">
              <a:rPr lang="en-US" smtClean="0">
                <a:solidFill>
                  <a:srgbClr val="FFFFFF"/>
                </a:solidFill>
                <a:effectLst>
                  <a:outerShdw blurRad="38100" dist="38100" dir="2700000" algn="tl">
                    <a:srgbClr val="000000">
                      <a:alpha val="43137"/>
                    </a:srgbClr>
                  </a:outerShdw>
                </a:effectLst>
              </a:rPr>
              <a:pPr>
                <a:spcAft>
                  <a:spcPts val="600"/>
                </a:spcAft>
              </a:pPr>
              <a:t>12/26/2023</a:t>
            </a:fld>
            <a:endParaRPr lang="en-US">
              <a:solidFill>
                <a:srgbClr val="FFFFFF"/>
              </a:solidFill>
              <a:effectLst>
                <a:outerShdw blurRad="38100" dist="38100" dir="2700000" algn="tl">
                  <a:srgbClr val="000000">
                    <a:alpha val="43137"/>
                  </a:srgbClr>
                </a:outerShdw>
              </a:effectLst>
            </a:endParaRPr>
          </a:p>
        </p:txBody>
      </p:sp>
      <p:sp>
        <p:nvSpPr>
          <p:cNvPr id="4" name="Footer Placeholder 3">
            <a:extLst>
              <a:ext uri="{FF2B5EF4-FFF2-40B4-BE49-F238E27FC236}">
                <a16:creationId xmlns:a16="http://schemas.microsoft.com/office/drawing/2014/main" id="{DE190355-55F3-A119-30CB-7F4A15643AA7}"/>
              </a:ext>
            </a:extLst>
          </p:cNvPr>
          <p:cNvSpPr>
            <a:spLocks noGrp="1"/>
          </p:cNvSpPr>
          <p:nvPr>
            <p:ph type="ftr" sz="quarter" idx="11"/>
          </p:nvPr>
        </p:nvSpPr>
        <p:spPr>
          <a:xfrm>
            <a:off x="7696200" y="6342042"/>
            <a:ext cx="3470128" cy="365125"/>
          </a:xfrm>
        </p:spPr>
        <p:txBody>
          <a:bodyPr>
            <a:normAutofit/>
          </a:bodyPr>
          <a:lstStyle/>
          <a:p>
            <a:pPr>
              <a:spcAft>
                <a:spcPts val="600"/>
              </a:spcAft>
            </a:pPr>
            <a:r>
              <a:rPr lang="en-US">
                <a:solidFill>
                  <a:srgbClr val="FFFFFF"/>
                </a:solidFill>
              </a:rPr>
              <a:t>ANALYSIS AND MACHINING</a:t>
            </a:r>
          </a:p>
        </p:txBody>
      </p:sp>
      <p:sp>
        <p:nvSpPr>
          <p:cNvPr id="5" name="Slide Number Placeholder 4">
            <a:extLst>
              <a:ext uri="{FF2B5EF4-FFF2-40B4-BE49-F238E27FC236}">
                <a16:creationId xmlns:a16="http://schemas.microsoft.com/office/drawing/2014/main" id="{8C73E6CA-D0D2-AE8A-805D-232503662FD6}"/>
              </a:ext>
            </a:extLst>
          </p:cNvPr>
          <p:cNvSpPr>
            <a:spLocks noGrp="1"/>
          </p:cNvSpPr>
          <p:nvPr>
            <p:ph type="sldNum" sz="quarter" idx="12"/>
          </p:nvPr>
        </p:nvSpPr>
        <p:spPr>
          <a:xfrm>
            <a:off x="11166329" y="6342042"/>
            <a:ext cx="526228" cy="365125"/>
          </a:xfrm>
        </p:spPr>
        <p:txBody>
          <a:bodyPr>
            <a:normAutofit/>
          </a:bodyPr>
          <a:lstStyle/>
          <a:p>
            <a:pPr>
              <a:spcAft>
                <a:spcPts val="600"/>
              </a:spcAft>
            </a:pPr>
            <a:fld id="{91F18EF7-BE1E-4ECB-84D4-67C2B4D8F095}" type="slidenum">
              <a:rPr lang="en-US">
                <a:solidFill>
                  <a:srgbClr val="FFFFFF"/>
                </a:solidFill>
              </a:rPr>
              <a:pPr>
                <a:spcAft>
                  <a:spcPts val="600"/>
                </a:spcAft>
              </a:pPr>
              <a:t>28</a:t>
            </a:fld>
            <a:endParaRPr lang="en-US">
              <a:solidFill>
                <a:srgbClr val="FFFFFF"/>
              </a:solidFill>
            </a:endParaRPr>
          </a:p>
        </p:txBody>
      </p:sp>
    </p:spTree>
    <p:extLst>
      <p:ext uri="{BB962C8B-B14F-4D97-AF65-F5344CB8AC3E}">
        <p14:creationId xmlns:p14="http://schemas.microsoft.com/office/powerpoint/2010/main" val="362225118"/>
      </p:ext>
    </p:extLst>
  </p:cSld>
  <p:clrMapOvr>
    <a:masterClrMapping/>
  </p:clrMapOvr>
  <mc:AlternateContent xmlns:mc="http://schemas.openxmlformats.org/markup-compatibility/2006" xmlns:p14="http://schemas.microsoft.com/office/powerpoint/2010/main">
    <mc:Choice Requires="p14">
      <p:transition spd="slow" p14:dur="2000" advTm="15413"/>
    </mc:Choice>
    <mc:Fallback xmlns="">
      <p:transition spd="slow" advTm="15413"/>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4B46AA-6689-1C4F-2105-BC6D5BD4EC40}"/>
              </a:ext>
            </a:extLst>
          </p:cNvPr>
          <p:cNvSpPr>
            <a:spLocks noGrp="1"/>
          </p:cNvSpPr>
          <p:nvPr>
            <p:ph type="title"/>
          </p:nvPr>
        </p:nvSpPr>
        <p:spPr>
          <a:xfrm>
            <a:off x="478480" y="-544846"/>
            <a:ext cx="5807818" cy="1507193"/>
          </a:xfrm>
        </p:spPr>
        <p:txBody>
          <a:bodyPr anchor="b">
            <a:normAutofit/>
          </a:bodyPr>
          <a:lstStyle/>
          <a:p>
            <a:r>
              <a:rPr lang="en-US" sz="4000" b="1">
                <a:latin typeface="Garamond"/>
              </a:rPr>
              <a:t>3D CMM</a:t>
            </a:r>
          </a:p>
        </p:txBody>
      </p:sp>
      <p:sp>
        <p:nvSpPr>
          <p:cNvPr id="4" name="Text Placeholder 3">
            <a:extLst>
              <a:ext uri="{FF2B5EF4-FFF2-40B4-BE49-F238E27FC236}">
                <a16:creationId xmlns:a16="http://schemas.microsoft.com/office/drawing/2014/main" id="{E1954972-57D0-E80B-D5F8-5760FED3BA33}"/>
              </a:ext>
            </a:extLst>
          </p:cNvPr>
          <p:cNvSpPr>
            <a:spLocks noGrp="1"/>
          </p:cNvSpPr>
          <p:nvPr>
            <p:ph idx="1"/>
          </p:nvPr>
        </p:nvSpPr>
        <p:spPr>
          <a:xfrm>
            <a:off x="478480" y="1044389"/>
            <a:ext cx="6195744" cy="5156947"/>
          </a:xfrm>
        </p:spPr>
        <p:txBody>
          <a:bodyPr vert="horz" lIns="91440" tIns="45720" rIns="91440" bIns="45720" rtlCol="0" anchor="t">
            <a:normAutofit/>
          </a:bodyPr>
          <a:lstStyle/>
          <a:p>
            <a:pPr marL="285750" indent="-285750"/>
            <a:r>
              <a:rPr lang="en-US">
                <a:latin typeface="Book Antiqua"/>
              </a:rPr>
              <a:t>A </a:t>
            </a:r>
            <a:r>
              <a:rPr lang="en-US" b="1">
                <a:latin typeface="Book Antiqua"/>
              </a:rPr>
              <a:t>coordinate measuring machine</a:t>
            </a:r>
            <a:r>
              <a:rPr lang="en-US">
                <a:latin typeface="Book Antiqua"/>
              </a:rPr>
              <a:t> (</a:t>
            </a:r>
            <a:r>
              <a:rPr lang="en-US" b="1">
                <a:latin typeface="Book Antiqua"/>
              </a:rPr>
              <a:t>CMM</a:t>
            </a:r>
            <a:r>
              <a:rPr lang="en-US">
                <a:latin typeface="Book Antiqua"/>
              </a:rPr>
              <a:t>) is a device that measures the geometry of physical objects by sensing discrete points on the surface of the object with a probe.</a:t>
            </a:r>
          </a:p>
          <a:p>
            <a:pPr marL="285750" indent="-285750"/>
            <a:r>
              <a:rPr lang="en-US">
                <a:solidFill>
                  <a:srgbClr val="202122"/>
                </a:solidFill>
                <a:latin typeface="Book Antiqua"/>
                <a:ea typeface="+mj-lt"/>
                <a:cs typeface="+mj-lt"/>
              </a:rPr>
              <a:t>CMMs typically specify a probe's position in terms of its displacement from a reference position in a three-dimensional Cartesian Co-ordinate system (i.e., with XYZ axes).</a:t>
            </a:r>
          </a:p>
          <a:p>
            <a:pPr marL="285750" indent="-285750"/>
            <a:r>
              <a:rPr lang="en-US">
                <a:solidFill>
                  <a:srgbClr val="202122"/>
                </a:solidFill>
                <a:latin typeface="Book Antiqua"/>
                <a:ea typeface="+mj-lt"/>
                <a:cs typeface="+mj-lt"/>
              </a:rPr>
              <a:t>The typical 3D "bridge" CMM allows probe movement along three axes, X, Y and Z, which are orthogonal to each other in a three-dimensional Cartesian coordinate system.</a:t>
            </a:r>
            <a:endParaRPr lang="en-US">
              <a:solidFill>
                <a:srgbClr val="202122"/>
              </a:solidFill>
              <a:latin typeface="Book Antiqua"/>
            </a:endParaRPr>
          </a:p>
        </p:txBody>
      </p:sp>
      <p:pic>
        <p:nvPicPr>
          <p:cNvPr id="7" name="Picture Placeholder 6" descr="A machine in a room&#10;&#10;Description automatically generated">
            <a:extLst>
              <a:ext uri="{FF2B5EF4-FFF2-40B4-BE49-F238E27FC236}">
                <a16:creationId xmlns:a16="http://schemas.microsoft.com/office/drawing/2014/main" id="{4973F8A4-ECCD-1861-61FD-4631919C258C}"/>
              </a:ext>
            </a:extLst>
          </p:cNvPr>
          <p:cNvPicPr>
            <a:picLocks noGrp="1" noChangeAspect="1"/>
          </p:cNvPicPr>
          <p:nvPr>
            <p:ph type="pic" idx="4294967295"/>
          </p:nvPr>
        </p:nvPicPr>
        <p:blipFill rotWithShape="1">
          <a:blip r:embed="rId2"/>
          <a:srcRect r="880" b="2"/>
          <a:stretch/>
        </p:blipFill>
        <p:spPr>
          <a:xfrm>
            <a:off x="6990229" y="145686"/>
            <a:ext cx="4495800" cy="6047499"/>
          </a:xfrm>
          <a:noFill/>
        </p:spPr>
      </p:pic>
      <p:sp>
        <p:nvSpPr>
          <p:cNvPr id="12" name="Date Placeholder 6">
            <a:extLst>
              <a:ext uri="{FF2B5EF4-FFF2-40B4-BE49-F238E27FC236}">
                <a16:creationId xmlns:a16="http://schemas.microsoft.com/office/drawing/2014/main" id="{DF765F4A-2DF9-42BC-89D8-E61753DA5A3E}"/>
              </a:ext>
            </a:extLst>
          </p:cNvPr>
          <p:cNvSpPr>
            <a:spLocks noGrp="1"/>
          </p:cNvSpPr>
          <p:nvPr>
            <p:ph type="dt" sz="half" idx="10"/>
          </p:nvPr>
        </p:nvSpPr>
        <p:spPr>
          <a:xfrm>
            <a:off x="795014" y="6342042"/>
            <a:ext cx="2743200" cy="365125"/>
          </a:xfrm>
        </p:spPr>
        <p:txBody>
          <a:bodyPr/>
          <a:lstStyle/>
          <a:p>
            <a:pPr>
              <a:spcAft>
                <a:spcPts val="600"/>
              </a:spcAft>
            </a:pPr>
            <a:fld id="{5EB6EFE2-B7F2-4E29-A1F8-146F4BC5024C}" type="datetime1">
              <a:rPr lang="en-US" smtClean="0"/>
              <a:pPr>
                <a:spcAft>
                  <a:spcPts val="600"/>
                </a:spcAft>
              </a:pPr>
              <a:t>12/26/2023</a:t>
            </a:fld>
            <a:endParaRPr lang="en-US"/>
          </a:p>
        </p:txBody>
      </p:sp>
      <p:sp>
        <p:nvSpPr>
          <p:cNvPr id="5" name="Footer Placeholder 4">
            <a:extLst>
              <a:ext uri="{FF2B5EF4-FFF2-40B4-BE49-F238E27FC236}">
                <a16:creationId xmlns:a16="http://schemas.microsoft.com/office/drawing/2014/main" id="{420B992C-00F9-EA72-5B50-1A3FEE06DAAC}"/>
              </a:ext>
            </a:extLst>
          </p:cNvPr>
          <p:cNvSpPr>
            <a:spLocks noGrp="1"/>
          </p:cNvSpPr>
          <p:nvPr>
            <p:ph type="ftr" sz="quarter" idx="11"/>
          </p:nvPr>
        </p:nvSpPr>
        <p:spPr>
          <a:xfrm>
            <a:off x="7696200" y="6342042"/>
            <a:ext cx="3470128" cy="365125"/>
          </a:xfrm>
        </p:spPr>
        <p:txBody>
          <a:bodyPr>
            <a:normAutofit/>
          </a:bodyPr>
          <a:lstStyle/>
          <a:p>
            <a:pPr>
              <a:spcAft>
                <a:spcPts val="600"/>
              </a:spcAft>
            </a:pPr>
            <a:r>
              <a:rPr lang="en-US"/>
              <a:t>ANALYSIS AND MACHINING</a:t>
            </a:r>
          </a:p>
        </p:txBody>
      </p:sp>
      <p:sp>
        <p:nvSpPr>
          <p:cNvPr id="6" name="Slide Number Placeholder 5">
            <a:extLst>
              <a:ext uri="{FF2B5EF4-FFF2-40B4-BE49-F238E27FC236}">
                <a16:creationId xmlns:a16="http://schemas.microsoft.com/office/drawing/2014/main" id="{043FEAF3-6C08-D985-1746-8F5A4776D93B}"/>
              </a:ext>
            </a:extLst>
          </p:cNvPr>
          <p:cNvSpPr>
            <a:spLocks noGrp="1"/>
          </p:cNvSpPr>
          <p:nvPr>
            <p:ph type="sldNum" sz="quarter" idx="12"/>
          </p:nvPr>
        </p:nvSpPr>
        <p:spPr>
          <a:xfrm>
            <a:off x="11166329" y="6342042"/>
            <a:ext cx="526228" cy="365125"/>
          </a:xfrm>
        </p:spPr>
        <p:txBody>
          <a:bodyPr>
            <a:normAutofit/>
          </a:bodyPr>
          <a:lstStyle/>
          <a:p>
            <a:pPr>
              <a:spcAft>
                <a:spcPts val="600"/>
              </a:spcAft>
            </a:pPr>
            <a:fld id="{91F18EF7-BE1E-4ECB-84D4-67C2B4D8F095}" type="slidenum">
              <a:rPr lang="en-US" smtClean="0"/>
              <a:pPr>
                <a:spcAft>
                  <a:spcPts val="600"/>
                </a:spcAft>
              </a:pPr>
              <a:t>29</a:t>
            </a:fld>
            <a:endParaRPr lang="en-US"/>
          </a:p>
        </p:txBody>
      </p:sp>
    </p:spTree>
    <p:extLst>
      <p:ext uri="{BB962C8B-B14F-4D97-AF65-F5344CB8AC3E}">
        <p14:creationId xmlns:p14="http://schemas.microsoft.com/office/powerpoint/2010/main" val="2002986468"/>
      </p:ext>
    </p:extLst>
  </p:cSld>
  <p:clrMapOvr>
    <a:masterClrMapping/>
  </p:clrMapOvr>
  <mc:AlternateContent xmlns:mc="http://schemas.openxmlformats.org/markup-compatibility/2006" xmlns:p14="http://schemas.microsoft.com/office/powerpoint/2010/main">
    <mc:Choice Requires="p14">
      <p:transition spd="slow" p14:dur="2000" advTm="20570"/>
    </mc:Choice>
    <mc:Fallback xmlns="">
      <p:transition spd="slow" advTm="2057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3AFFB939-65A7-46E6-A036-D4C13FA1CA9E}"/>
              </a:ext>
            </a:extLst>
          </p:cNvPr>
          <p:cNvSpPr>
            <a:spLocks noGrp="1"/>
          </p:cNvSpPr>
          <p:nvPr>
            <p:ph type="title"/>
          </p:nvPr>
        </p:nvSpPr>
        <p:spPr>
          <a:xfrm>
            <a:off x="885110" y="3003359"/>
            <a:ext cx="4481136" cy="836731"/>
          </a:xfrm>
          <a:solidFill>
            <a:schemeClr val="accent1">
              <a:lumMod val="20000"/>
              <a:lumOff val="80000"/>
            </a:schemeClr>
          </a:solidFill>
          <a:effectLst>
            <a:outerShdw dist="190500" dir="8100000" algn="tr" rotWithShape="0">
              <a:schemeClr val="tx1"/>
            </a:outerShdw>
          </a:effectLst>
        </p:spPr>
        <p:txBody>
          <a:bodyPr anchor="b"/>
          <a:lstStyle/>
          <a:p>
            <a:pPr marL="182880"/>
            <a:r>
              <a:rPr lang="en-US">
                <a:solidFill>
                  <a:srgbClr val="000000"/>
                </a:solidFill>
              </a:rPr>
              <a:t>contents</a:t>
            </a:r>
          </a:p>
        </p:txBody>
      </p:sp>
      <p:sp>
        <p:nvSpPr>
          <p:cNvPr id="10" name="Content Placeholder 2">
            <a:extLst>
              <a:ext uri="{FF2B5EF4-FFF2-40B4-BE49-F238E27FC236}">
                <a16:creationId xmlns:a16="http://schemas.microsoft.com/office/drawing/2014/main" id="{DE5E0D8C-C8B5-471F-927E-A0B2ED1C95AF}"/>
              </a:ext>
            </a:extLst>
          </p:cNvPr>
          <p:cNvSpPr>
            <a:spLocks noGrp="1"/>
          </p:cNvSpPr>
          <p:nvPr>
            <p:ph idx="1"/>
          </p:nvPr>
        </p:nvSpPr>
        <p:spPr>
          <a:xfrm>
            <a:off x="6563430" y="1199213"/>
            <a:ext cx="4517486" cy="4790414"/>
          </a:xfrm>
        </p:spPr>
        <p:txBody>
          <a:bodyPr vert="horz" lIns="91440" tIns="45720" rIns="91440" bIns="45720" rtlCol="0" anchor="t">
            <a:normAutofit lnSpcReduction="10000"/>
          </a:bodyPr>
          <a:lstStyle/>
          <a:p>
            <a:r>
              <a:rPr lang="en-US">
                <a:latin typeface="Cambria"/>
                <a:ea typeface="Cambria"/>
              </a:rPr>
              <a:t>The team</a:t>
            </a:r>
          </a:p>
          <a:p>
            <a:r>
              <a:rPr lang="en-US">
                <a:latin typeface="Cambria"/>
                <a:ea typeface="Cambria"/>
              </a:rPr>
              <a:t>About the chosen project - Introduction</a:t>
            </a:r>
          </a:p>
          <a:p>
            <a:r>
              <a:rPr lang="en-US">
                <a:latin typeface="Cambria"/>
                <a:ea typeface="Cambria"/>
              </a:rPr>
              <a:t>Objective of the project</a:t>
            </a:r>
          </a:p>
          <a:p>
            <a:r>
              <a:rPr lang="en-US">
                <a:latin typeface="Cambria"/>
                <a:ea typeface="Cambria"/>
              </a:rPr>
              <a:t>Theory</a:t>
            </a:r>
          </a:p>
          <a:p>
            <a:r>
              <a:rPr lang="en-US">
                <a:latin typeface="Cambria"/>
                <a:ea typeface="Cambria"/>
              </a:rPr>
              <a:t>About Machines/Equipment used</a:t>
            </a:r>
          </a:p>
          <a:p>
            <a:r>
              <a:rPr lang="en-US">
                <a:latin typeface="Cambria"/>
                <a:ea typeface="Cambria"/>
              </a:rPr>
              <a:t>Observational Infographic</a:t>
            </a:r>
          </a:p>
          <a:p>
            <a:r>
              <a:rPr lang="en-US">
                <a:latin typeface="Cambria"/>
                <a:ea typeface="Cambria"/>
              </a:rPr>
              <a:t>Results</a:t>
            </a:r>
          </a:p>
          <a:p>
            <a:r>
              <a:rPr lang="en-US">
                <a:latin typeface="Cambria"/>
                <a:ea typeface="Cambria"/>
              </a:rPr>
              <a:t>By proceeding further</a:t>
            </a:r>
          </a:p>
          <a:p>
            <a:r>
              <a:rPr lang="en-US">
                <a:latin typeface="Cambria"/>
                <a:ea typeface="Cambria"/>
              </a:rPr>
              <a:t>On the last note</a:t>
            </a:r>
          </a:p>
          <a:p>
            <a:endParaRPr lang="en-US">
              <a:latin typeface="Cambria"/>
              <a:ea typeface="Cambria"/>
            </a:endParaRPr>
          </a:p>
        </p:txBody>
      </p:sp>
      <p:sp>
        <p:nvSpPr>
          <p:cNvPr id="12" name="Date Placeholder 3">
            <a:extLst>
              <a:ext uri="{FF2B5EF4-FFF2-40B4-BE49-F238E27FC236}">
                <a16:creationId xmlns:a16="http://schemas.microsoft.com/office/drawing/2014/main" id="{CC43F803-E753-48DA-98D5-E5B3A41CEBF7}"/>
              </a:ext>
            </a:extLst>
          </p:cNvPr>
          <p:cNvSpPr>
            <a:spLocks noGrp="1"/>
          </p:cNvSpPr>
          <p:nvPr>
            <p:ph type="dt" sz="half" idx="10"/>
          </p:nvPr>
        </p:nvSpPr>
        <p:spPr>
          <a:xfrm>
            <a:off x="795014" y="6342042"/>
            <a:ext cx="2743200" cy="365125"/>
          </a:xfrm>
        </p:spPr>
        <p:txBody>
          <a:bodyPr/>
          <a:lstStyle/>
          <a:p>
            <a:pPr>
              <a:spcAft>
                <a:spcPts val="600"/>
              </a:spcAft>
            </a:pPr>
            <a:fld id="{84EB8BE9-6B41-486B-B105-2774B518B7E7}" type="datetime1">
              <a:rPr lang="en-US" smtClean="0"/>
              <a:pPr>
                <a:spcAft>
                  <a:spcPts val="600"/>
                </a:spcAft>
              </a:pPr>
              <a:t>12/26/2023</a:t>
            </a:fld>
            <a:endParaRPr lang="en-US"/>
          </a:p>
        </p:txBody>
      </p:sp>
      <p:sp>
        <p:nvSpPr>
          <p:cNvPr id="16" name="Slide Number Placeholder 5">
            <a:extLst>
              <a:ext uri="{FF2B5EF4-FFF2-40B4-BE49-F238E27FC236}">
                <a16:creationId xmlns:a16="http://schemas.microsoft.com/office/drawing/2014/main" id="{534F209E-BC8C-4259-8732-A7BB5758D237}"/>
              </a:ext>
            </a:extLst>
          </p:cNvPr>
          <p:cNvSpPr>
            <a:spLocks noGrp="1"/>
          </p:cNvSpPr>
          <p:nvPr>
            <p:ph type="sldNum" sz="quarter" idx="12"/>
          </p:nvPr>
        </p:nvSpPr>
        <p:spPr>
          <a:xfrm>
            <a:off x="11166329" y="6342042"/>
            <a:ext cx="526228" cy="365125"/>
          </a:xfrm>
        </p:spPr>
        <p:txBody>
          <a:bodyPr/>
          <a:lstStyle/>
          <a:p>
            <a:pPr>
              <a:spcAft>
                <a:spcPts val="600"/>
              </a:spcAft>
            </a:pPr>
            <a:fld id="{1B0A0659-E443-491A-A36E-EC2EE49C5850}" type="slidenum">
              <a:rPr lang="en-US" smtClean="0"/>
              <a:pPr>
                <a:spcAft>
                  <a:spcPts val="600"/>
                </a:spcAft>
              </a:pPr>
              <a:t>3</a:t>
            </a:fld>
            <a:endParaRPr lang="en-US"/>
          </a:p>
        </p:txBody>
      </p:sp>
      <p:sp>
        <p:nvSpPr>
          <p:cNvPr id="2" name="Footer Placeholder 1">
            <a:extLst>
              <a:ext uri="{FF2B5EF4-FFF2-40B4-BE49-F238E27FC236}">
                <a16:creationId xmlns:a16="http://schemas.microsoft.com/office/drawing/2014/main" id="{8777DEBB-954A-B2C6-BF2E-01715437445A}"/>
              </a:ext>
            </a:extLst>
          </p:cNvPr>
          <p:cNvSpPr>
            <a:spLocks noGrp="1"/>
          </p:cNvSpPr>
          <p:nvPr>
            <p:ph type="ftr" sz="quarter" idx="11"/>
          </p:nvPr>
        </p:nvSpPr>
        <p:spPr/>
        <p:txBody>
          <a:bodyPr/>
          <a:lstStyle/>
          <a:p>
            <a:r>
              <a:rPr lang="en-US"/>
              <a:t>ANALYSIS AND MACHINING</a:t>
            </a:r>
          </a:p>
        </p:txBody>
      </p:sp>
    </p:spTree>
    <p:extLst>
      <p:ext uri="{BB962C8B-B14F-4D97-AF65-F5344CB8AC3E}">
        <p14:creationId xmlns:p14="http://schemas.microsoft.com/office/powerpoint/2010/main" val="1884562842"/>
      </p:ext>
    </p:extLst>
  </p:cSld>
  <p:clrMapOvr>
    <a:masterClrMapping/>
  </p:clrMapOvr>
  <mc:AlternateContent xmlns:mc="http://schemas.openxmlformats.org/markup-compatibility/2006" xmlns:p14="http://schemas.microsoft.com/office/powerpoint/2010/main">
    <mc:Choice Requires="p14">
      <p:transition spd="slow" p14:dur="2000" advTm="12962"/>
    </mc:Choice>
    <mc:Fallback xmlns="">
      <p:transition spd="slow" advTm="12962"/>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C92492-84FF-7E4E-4F86-8A6D637E76E8}"/>
              </a:ext>
            </a:extLst>
          </p:cNvPr>
          <p:cNvSpPr>
            <a:spLocks noGrp="1"/>
          </p:cNvSpPr>
          <p:nvPr>
            <p:ph idx="1"/>
          </p:nvPr>
        </p:nvSpPr>
        <p:spPr>
          <a:xfrm>
            <a:off x="382838" y="439270"/>
            <a:ext cx="11052430" cy="5986183"/>
          </a:xfrm>
        </p:spPr>
        <p:txBody>
          <a:bodyPr vert="horz" lIns="91440" tIns="45720" rIns="91440" bIns="45720" rtlCol="0" anchor="t">
            <a:normAutofit/>
          </a:bodyPr>
          <a:lstStyle/>
          <a:p>
            <a:r>
              <a:rPr lang="en-US" sz="1100">
                <a:solidFill>
                  <a:srgbClr val="202122"/>
                </a:solidFill>
                <a:ea typeface="+mj-lt"/>
                <a:cs typeface="+mj-lt"/>
              </a:rPr>
              <a:t> </a:t>
            </a:r>
            <a:r>
              <a:rPr lang="en-US">
                <a:solidFill>
                  <a:srgbClr val="202122"/>
                </a:solidFill>
                <a:latin typeface="Book Antiqua"/>
                <a:ea typeface="+mj-lt"/>
                <a:cs typeface="+mj-lt"/>
              </a:rPr>
              <a:t>Each axis has a sensor that monitors the position of the probe on that axis, with typical accuracy in the order of microns.</a:t>
            </a:r>
            <a:endParaRPr lang="en-US"/>
          </a:p>
          <a:p>
            <a:r>
              <a:rPr lang="en-US">
                <a:solidFill>
                  <a:srgbClr val="202122"/>
                </a:solidFill>
                <a:latin typeface="Book Antiqua"/>
                <a:ea typeface="+mj-lt"/>
                <a:cs typeface="+mj-lt"/>
              </a:rPr>
              <a:t>When the probe contacts (or otherwise detects) a particular location on the object, the machine samples the axis position sensors, thus measuring the location of one point on the object's surface, as well as the 3-dimensional vector of the measurement taken. </a:t>
            </a:r>
          </a:p>
          <a:p>
            <a:r>
              <a:rPr lang="en-US">
                <a:solidFill>
                  <a:srgbClr val="202122"/>
                </a:solidFill>
                <a:latin typeface="Book Antiqua"/>
                <a:ea typeface="+mj-lt"/>
                <a:cs typeface="+mj-lt"/>
              </a:rPr>
              <a:t>This process is repeated as necessary, moving the probe each time, to produce a "point cloud" which describes the surface areas of interest. The points can be measured either manually by an operator or automatically via Direct Computer Control (DCC) or automatically using scripted programs; thus, an automated CMM is a specialized form of industrial robot.</a:t>
            </a:r>
            <a:endParaRPr lang="en-US">
              <a:solidFill>
                <a:srgbClr val="3366CC"/>
              </a:solidFill>
              <a:latin typeface="Book Antiqua"/>
            </a:endParaRPr>
          </a:p>
          <a:p>
            <a:r>
              <a:rPr lang="en-US">
                <a:solidFill>
                  <a:srgbClr val="202122"/>
                </a:solidFill>
                <a:latin typeface="Book Antiqua"/>
                <a:ea typeface="+mj-lt"/>
                <a:cs typeface="+mj-lt"/>
              </a:rPr>
              <a:t>A common use of CMMs is in manufacturing and assembly processes to test a part or assembly against the design intent. The measured points can be used to verify the distance between features. They can also be used to construct geometric features such as cylinders and planes etc. for GD&amp;T such as roundness, flatness and perpendicularity can be assessed.</a:t>
            </a:r>
            <a:endParaRPr lang="en-US">
              <a:solidFill>
                <a:srgbClr val="202122"/>
              </a:solidFill>
              <a:latin typeface="Book Antiqua"/>
            </a:endParaRPr>
          </a:p>
          <a:p>
            <a:endParaRPr lang="en-US">
              <a:solidFill>
                <a:srgbClr val="202122"/>
              </a:solidFill>
              <a:latin typeface="Book Antiqua"/>
            </a:endParaRPr>
          </a:p>
        </p:txBody>
      </p:sp>
      <p:sp>
        <p:nvSpPr>
          <p:cNvPr id="4" name="Footer Placeholder 3">
            <a:extLst>
              <a:ext uri="{FF2B5EF4-FFF2-40B4-BE49-F238E27FC236}">
                <a16:creationId xmlns:a16="http://schemas.microsoft.com/office/drawing/2014/main" id="{75FA7B82-C6E9-3104-BCB0-D8270430C852}"/>
              </a:ext>
            </a:extLst>
          </p:cNvPr>
          <p:cNvSpPr>
            <a:spLocks noGrp="1"/>
          </p:cNvSpPr>
          <p:nvPr>
            <p:ph type="ftr" sz="quarter" idx="11"/>
          </p:nvPr>
        </p:nvSpPr>
        <p:spPr/>
        <p:txBody>
          <a:bodyPr/>
          <a:lstStyle/>
          <a:p>
            <a:r>
              <a:rPr lang="en-US"/>
              <a:t>ANALYSIS AND MACHINING</a:t>
            </a:r>
          </a:p>
        </p:txBody>
      </p:sp>
      <p:sp>
        <p:nvSpPr>
          <p:cNvPr id="5" name="Slide Number Placeholder 4">
            <a:extLst>
              <a:ext uri="{FF2B5EF4-FFF2-40B4-BE49-F238E27FC236}">
                <a16:creationId xmlns:a16="http://schemas.microsoft.com/office/drawing/2014/main" id="{06E8D6EC-2A9A-5898-0863-F9354EED5D79}"/>
              </a:ext>
            </a:extLst>
          </p:cNvPr>
          <p:cNvSpPr>
            <a:spLocks noGrp="1"/>
          </p:cNvSpPr>
          <p:nvPr>
            <p:ph type="sldNum" sz="quarter" idx="12"/>
          </p:nvPr>
        </p:nvSpPr>
        <p:spPr/>
        <p:txBody>
          <a:bodyPr/>
          <a:lstStyle/>
          <a:p>
            <a:fld id="{91F18EF7-BE1E-4ECB-84D4-67C2B4D8F095}" type="slidenum">
              <a:rPr lang="en-US" smtClean="0"/>
              <a:t>30</a:t>
            </a:fld>
            <a:endParaRPr lang="en-US"/>
          </a:p>
        </p:txBody>
      </p:sp>
    </p:spTree>
    <p:extLst>
      <p:ext uri="{BB962C8B-B14F-4D97-AF65-F5344CB8AC3E}">
        <p14:creationId xmlns:p14="http://schemas.microsoft.com/office/powerpoint/2010/main" val="3216192520"/>
      </p:ext>
    </p:extLst>
  </p:cSld>
  <p:clrMapOvr>
    <a:masterClrMapping/>
  </p:clrMapOvr>
  <mc:AlternateContent xmlns:mc="http://schemas.openxmlformats.org/markup-compatibility/2006" xmlns:p14="http://schemas.microsoft.com/office/powerpoint/2010/main">
    <mc:Choice Requires="p14">
      <p:transition spd="slow" p14:dur="2000" advTm="22304"/>
    </mc:Choice>
    <mc:Fallback xmlns="">
      <p:transition spd="slow" advTm="22304"/>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B061C0-24CD-307A-0F6E-C42670424C2B}"/>
              </a:ext>
            </a:extLst>
          </p:cNvPr>
          <p:cNvSpPr>
            <a:spLocks noGrp="1"/>
          </p:cNvSpPr>
          <p:nvPr>
            <p:ph type="title"/>
          </p:nvPr>
        </p:nvSpPr>
        <p:spPr>
          <a:xfrm>
            <a:off x="808661" y="293044"/>
            <a:ext cx="10367963" cy="892694"/>
          </a:xfrm>
        </p:spPr>
        <p:txBody>
          <a:bodyPr vert="horz" lIns="91440" tIns="45720" rIns="91440" bIns="45720" rtlCol="0" anchor="t">
            <a:normAutofit/>
          </a:bodyPr>
          <a:lstStyle/>
          <a:p>
            <a:pPr algn="ctr"/>
            <a:r>
              <a:rPr lang="en-US" sz="4000" b="1">
                <a:latin typeface="Garamond"/>
              </a:rPr>
              <a:t>Parts of a 3d </a:t>
            </a:r>
            <a:r>
              <a:rPr lang="en-US" sz="4000" b="1" err="1">
                <a:latin typeface="Garamond"/>
              </a:rPr>
              <a:t>Cmm</a:t>
            </a:r>
            <a:endParaRPr lang="en-US" err="1"/>
          </a:p>
        </p:txBody>
      </p:sp>
      <p:sp>
        <p:nvSpPr>
          <p:cNvPr id="3" name="Content Placeholder 2">
            <a:extLst>
              <a:ext uri="{FF2B5EF4-FFF2-40B4-BE49-F238E27FC236}">
                <a16:creationId xmlns:a16="http://schemas.microsoft.com/office/drawing/2014/main" id="{FBEF47B4-DCDC-7DFD-D1C9-EEF3343EED01}"/>
              </a:ext>
            </a:extLst>
          </p:cNvPr>
          <p:cNvSpPr>
            <a:spLocks noGrp="1"/>
          </p:cNvSpPr>
          <p:nvPr>
            <p:ph idx="1"/>
          </p:nvPr>
        </p:nvSpPr>
        <p:spPr>
          <a:xfrm>
            <a:off x="324689" y="1370569"/>
            <a:ext cx="11232935" cy="4784125"/>
          </a:xfrm>
        </p:spPr>
        <p:txBody>
          <a:bodyPr vert="horz" lIns="91440" tIns="45720" rIns="91440" bIns="45720" rtlCol="0" anchor="t">
            <a:normAutofit/>
          </a:bodyPr>
          <a:lstStyle/>
          <a:p>
            <a:pPr marL="0" indent="0">
              <a:buNone/>
            </a:pPr>
            <a:r>
              <a:rPr lang="en-US">
                <a:solidFill>
                  <a:srgbClr val="202122"/>
                </a:solidFill>
                <a:latin typeface="Book Antiqua"/>
                <a:ea typeface="+mj-lt"/>
                <a:cs typeface="+mj-lt"/>
              </a:rPr>
              <a:t>Coordinate-measuring machines include three main components:</a:t>
            </a:r>
          </a:p>
          <a:p>
            <a:r>
              <a:rPr lang="en-US">
                <a:solidFill>
                  <a:srgbClr val="202122"/>
                </a:solidFill>
                <a:latin typeface="Book Antiqua"/>
                <a:ea typeface="+mj-lt"/>
                <a:cs typeface="+mj-lt"/>
              </a:rPr>
              <a:t>The main structure includes three axes of motion. The material used to construct the moving frame has varied over the years. Today all the major CMM manufacturers build frames from Granite, aluminum alloy or some derivative and, also use ceramic to increase the stiffness of the Z axis for scanning applications. The increasing trend towards scanning also requires the CMM Z axis to be stiffer and new materials have been introduced such as black granite, ceramic and silicon carbide.</a:t>
            </a:r>
          </a:p>
          <a:p>
            <a:r>
              <a:rPr lang="en-US">
                <a:solidFill>
                  <a:srgbClr val="202122"/>
                </a:solidFill>
                <a:latin typeface="Book Antiqua"/>
                <a:ea typeface="+mj-lt"/>
                <a:cs typeface="+mj-lt"/>
              </a:rPr>
              <a:t>Probing system- Which has a ruby ball as it's stylus tip.</a:t>
            </a:r>
            <a:endParaRPr lang="en-US">
              <a:solidFill>
                <a:srgbClr val="202122"/>
              </a:solidFill>
              <a:latin typeface="Book Antiqua"/>
            </a:endParaRPr>
          </a:p>
          <a:p>
            <a:r>
              <a:rPr lang="en-US">
                <a:solidFill>
                  <a:srgbClr val="202122"/>
                </a:solidFill>
                <a:latin typeface="Book Antiqua"/>
                <a:ea typeface="+mj-lt"/>
                <a:cs typeface="+mj-lt"/>
              </a:rPr>
              <a:t>Data collection and reduction system — typically includes a machine controller, desktop computer and application software.</a:t>
            </a:r>
            <a:endParaRPr lang="en-US">
              <a:solidFill>
                <a:srgbClr val="202122"/>
              </a:solidFill>
              <a:latin typeface="Book Antiqua"/>
            </a:endParaRPr>
          </a:p>
        </p:txBody>
      </p:sp>
      <p:sp>
        <p:nvSpPr>
          <p:cNvPr id="4" name="Footer Placeholder 3">
            <a:extLst>
              <a:ext uri="{FF2B5EF4-FFF2-40B4-BE49-F238E27FC236}">
                <a16:creationId xmlns:a16="http://schemas.microsoft.com/office/drawing/2014/main" id="{4C1310EA-CD6F-95BA-3B21-26A0BEBE78B9}"/>
              </a:ext>
            </a:extLst>
          </p:cNvPr>
          <p:cNvSpPr>
            <a:spLocks noGrp="1"/>
          </p:cNvSpPr>
          <p:nvPr>
            <p:ph type="ftr" sz="quarter" idx="11"/>
          </p:nvPr>
        </p:nvSpPr>
        <p:spPr/>
        <p:txBody>
          <a:bodyPr/>
          <a:lstStyle/>
          <a:p>
            <a:r>
              <a:rPr lang="en-US"/>
              <a:t>ANALYSIS AND MACHINING</a:t>
            </a:r>
          </a:p>
        </p:txBody>
      </p:sp>
      <p:sp>
        <p:nvSpPr>
          <p:cNvPr id="5" name="Slide Number Placeholder 4">
            <a:extLst>
              <a:ext uri="{FF2B5EF4-FFF2-40B4-BE49-F238E27FC236}">
                <a16:creationId xmlns:a16="http://schemas.microsoft.com/office/drawing/2014/main" id="{ACA8C724-CDF8-EE0F-5781-4F2F67D6039B}"/>
              </a:ext>
            </a:extLst>
          </p:cNvPr>
          <p:cNvSpPr>
            <a:spLocks noGrp="1"/>
          </p:cNvSpPr>
          <p:nvPr>
            <p:ph type="sldNum" sz="quarter" idx="12"/>
          </p:nvPr>
        </p:nvSpPr>
        <p:spPr/>
        <p:txBody>
          <a:bodyPr/>
          <a:lstStyle/>
          <a:p>
            <a:fld id="{91F18EF7-BE1E-4ECB-84D4-67C2B4D8F095}" type="slidenum">
              <a:rPr lang="en-US" smtClean="0"/>
              <a:t>31</a:t>
            </a:fld>
            <a:endParaRPr lang="en-US"/>
          </a:p>
        </p:txBody>
      </p:sp>
    </p:spTree>
    <p:extLst>
      <p:ext uri="{BB962C8B-B14F-4D97-AF65-F5344CB8AC3E}">
        <p14:creationId xmlns:p14="http://schemas.microsoft.com/office/powerpoint/2010/main" val="2406924620"/>
      </p:ext>
    </p:extLst>
  </p:cSld>
  <p:clrMapOvr>
    <a:masterClrMapping/>
  </p:clrMapOvr>
  <mc:AlternateContent xmlns:mc="http://schemas.openxmlformats.org/markup-compatibility/2006" xmlns:p14="http://schemas.microsoft.com/office/powerpoint/2010/main">
    <mc:Choice Requires="p14">
      <p:transition spd="slow" p14:dur="2000" advTm="18896"/>
    </mc:Choice>
    <mc:Fallback xmlns="">
      <p:transition spd="slow" advTm="18896"/>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2FABE-E2ED-5EBF-ABA4-76AD6AA067B3}"/>
              </a:ext>
            </a:extLst>
          </p:cNvPr>
          <p:cNvSpPr>
            <a:spLocks noGrp="1"/>
          </p:cNvSpPr>
          <p:nvPr>
            <p:ph type="title"/>
          </p:nvPr>
        </p:nvSpPr>
        <p:spPr>
          <a:xfrm>
            <a:off x="808661" y="365125"/>
            <a:ext cx="10367963" cy="913288"/>
          </a:xfrm>
        </p:spPr>
        <p:txBody>
          <a:bodyPr vert="horz" lIns="91440" tIns="45720" rIns="91440" bIns="45720" rtlCol="0" anchor="t">
            <a:normAutofit/>
          </a:bodyPr>
          <a:lstStyle/>
          <a:p>
            <a:pPr algn="ctr"/>
            <a:r>
              <a:rPr lang="en-US" sz="4000" b="1">
                <a:latin typeface="Garamond"/>
              </a:rPr>
              <a:t>Working and uses</a:t>
            </a:r>
            <a:endParaRPr lang="en-US"/>
          </a:p>
        </p:txBody>
      </p:sp>
      <p:sp>
        <p:nvSpPr>
          <p:cNvPr id="3" name="Content Placeholder 2">
            <a:extLst>
              <a:ext uri="{FF2B5EF4-FFF2-40B4-BE49-F238E27FC236}">
                <a16:creationId xmlns:a16="http://schemas.microsoft.com/office/drawing/2014/main" id="{E650463F-9E64-C683-0807-81D7D310DF5C}"/>
              </a:ext>
            </a:extLst>
          </p:cNvPr>
          <p:cNvSpPr>
            <a:spLocks noGrp="1"/>
          </p:cNvSpPr>
          <p:nvPr>
            <p:ph idx="1"/>
          </p:nvPr>
        </p:nvSpPr>
        <p:spPr>
          <a:xfrm>
            <a:off x="613014" y="1370569"/>
            <a:ext cx="10821043" cy="4871348"/>
          </a:xfrm>
        </p:spPr>
        <p:txBody>
          <a:bodyPr vert="horz" lIns="91440" tIns="45720" rIns="91440" bIns="45720" rtlCol="0" anchor="t">
            <a:normAutofit/>
          </a:bodyPr>
          <a:lstStyle/>
          <a:p>
            <a:r>
              <a:rPr lang="en-US">
                <a:latin typeface="Book Antiqua"/>
                <a:ea typeface="+mj-lt"/>
                <a:cs typeface="+mj-lt"/>
              </a:rPr>
              <a:t>The CMM uses a probe to measure the physical characteristics of a dimensional surface. The probe moves along three axes to determine an object's spatial displacement. The sensors on each axis monitor the probe's location to program the points on the surface.</a:t>
            </a:r>
          </a:p>
          <a:p>
            <a:r>
              <a:rPr lang="en-US">
                <a:latin typeface="Book Antiqua"/>
                <a:ea typeface="+mj-lt"/>
                <a:cs typeface="+mj-lt"/>
              </a:rPr>
              <a:t>A coordinate measuring machine is used during product development, designing, engineering, and other processes within manufacturing.</a:t>
            </a:r>
          </a:p>
          <a:p>
            <a:r>
              <a:rPr lang="en-US">
                <a:latin typeface="Book Antiqua"/>
                <a:ea typeface="+mj-lt"/>
                <a:cs typeface="+mj-lt"/>
              </a:rPr>
              <a:t> Accurate data reduces iterations and eliminates variances in final products. The data collected by 3D measurement technology is so precise that the goods produced in batch manufacturing have fewer differences overall.</a:t>
            </a:r>
          </a:p>
          <a:p>
            <a:r>
              <a:rPr lang="en-US">
                <a:latin typeface="Book Antiqua"/>
                <a:ea typeface="+mj-lt"/>
                <a:cs typeface="+mj-lt"/>
              </a:rPr>
              <a:t>A significant difference between a traditional CMM and a 3D scanner is the coordinate measuring machine uses a touch probe. In contrast, a scanner measures points and collects data without ever physically touching the object's surface.  </a:t>
            </a:r>
            <a:endParaRPr lang="en-US">
              <a:latin typeface="Book Antiqua"/>
            </a:endParaRPr>
          </a:p>
        </p:txBody>
      </p:sp>
      <p:sp>
        <p:nvSpPr>
          <p:cNvPr id="4" name="Footer Placeholder 3">
            <a:extLst>
              <a:ext uri="{FF2B5EF4-FFF2-40B4-BE49-F238E27FC236}">
                <a16:creationId xmlns:a16="http://schemas.microsoft.com/office/drawing/2014/main" id="{63439E6E-EE2C-403F-4AE5-701957DF6262}"/>
              </a:ext>
            </a:extLst>
          </p:cNvPr>
          <p:cNvSpPr>
            <a:spLocks noGrp="1"/>
          </p:cNvSpPr>
          <p:nvPr>
            <p:ph type="ftr" sz="quarter" idx="11"/>
          </p:nvPr>
        </p:nvSpPr>
        <p:spPr/>
        <p:txBody>
          <a:bodyPr/>
          <a:lstStyle/>
          <a:p>
            <a:r>
              <a:rPr lang="en-US"/>
              <a:t>ANALYSIS AND MACHINING</a:t>
            </a:r>
          </a:p>
        </p:txBody>
      </p:sp>
      <p:sp>
        <p:nvSpPr>
          <p:cNvPr id="5" name="Slide Number Placeholder 4">
            <a:extLst>
              <a:ext uri="{FF2B5EF4-FFF2-40B4-BE49-F238E27FC236}">
                <a16:creationId xmlns:a16="http://schemas.microsoft.com/office/drawing/2014/main" id="{F85852D8-D20A-EDF8-0944-7909BEA039A2}"/>
              </a:ext>
            </a:extLst>
          </p:cNvPr>
          <p:cNvSpPr>
            <a:spLocks noGrp="1"/>
          </p:cNvSpPr>
          <p:nvPr>
            <p:ph type="sldNum" sz="quarter" idx="12"/>
          </p:nvPr>
        </p:nvSpPr>
        <p:spPr/>
        <p:txBody>
          <a:bodyPr/>
          <a:lstStyle/>
          <a:p>
            <a:fld id="{91F18EF7-BE1E-4ECB-84D4-67C2B4D8F095}" type="slidenum">
              <a:rPr lang="en-US" smtClean="0"/>
              <a:t>32</a:t>
            </a:fld>
            <a:endParaRPr lang="en-US"/>
          </a:p>
        </p:txBody>
      </p:sp>
    </p:spTree>
    <p:extLst>
      <p:ext uri="{BB962C8B-B14F-4D97-AF65-F5344CB8AC3E}">
        <p14:creationId xmlns:p14="http://schemas.microsoft.com/office/powerpoint/2010/main" val="781658954"/>
      </p:ext>
    </p:extLst>
  </p:cSld>
  <p:clrMapOvr>
    <a:masterClrMapping/>
  </p:clrMapOvr>
  <mc:AlternateContent xmlns:mc="http://schemas.openxmlformats.org/markup-compatibility/2006" xmlns:p14="http://schemas.microsoft.com/office/powerpoint/2010/main">
    <mc:Choice Requires="p14">
      <p:transition spd="slow" p14:dur="2000" advTm="24106"/>
    </mc:Choice>
    <mc:Fallback xmlns="">
      <p:transition spd="slow" advTm="24106"/>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CNC lathe processing">
            <a:extLst>
              <a:ext uri="{FF2B5EF4-FFF2-40B4-BE49-F238E27FC236}">
                <a16:creationId xmlns:a16="http://schemas.microsoft.com/office/drawing/2014/main" id="{F3526E5B-76A3-5DB0-A670-6CC56AD79F28}"/>
              </a:ext>
            </a:extLst>
          </p:cNvPr>
          <p:cNvPicPr>
            <a:picLocks noChangeAspect="1"/>
          </p:cNvPicPr>
          <p:nvPr/>
        </p:nvPicPr>
        <p:blipFill rotWithShape="1">
          <a:blip r:embed="rId2"/>
          <a:srcRect t="15605" r="-2" b="-2"/>
          <a:stretch/>
        </p:blipFill>
        <p:spPr>
          <a:xfrm>
            <a:off x="20" y="10"/>
            <a:ext cx="12191980" cy="6857990"/>
          </a:xfrm>
          <a:prstGeom prst="rect">
            <a:avLst/>
          </a:prstGeom>
          <a:noFill/>
        </p:spPr>
      </p:pic>
      <p:sp>
        <p:nvSpPr>
          <p:cNvPr id="2" name="Title 1">
            <a:extLst>
              <a:ext uri="{FF2B5EF4-FFF2-40B4-BE49-F238E27FC236}">
                <a16:creationId xmlns:a16="http://schemas.microsoft.com/office/drawing/2014/main" id="{801C1564-42CD-7717-1314-E7735A4B21AC}"/>
              </a:ext>
            </a:extLst>
          </p:cNvPr>
          <p:cNvSpPr>
            <a:spLocks noGrp="1"/>
          </p:cNvSpPr>
          <p:nvPr>
            <p:ph type="ctrTitle"/>
          </p:nvPr>
        </p:nvSpPr>
        <p:spPr>
          <a:xfrm>
            <a:off x="-307088" y="570127"/>
            <a:ext cx="4149013" cy="2726838"/>
          </a:xfrm>
        </p:spPr>
        <p:txBody>
          <a:bodyPr vert="horz" lIns="91440" tIns="45720" rIns="91440" bIns="45720" rtlCol="0" anchor="b">
            <a:normAutofit/>
          </a:bodyPr>
          <a:lstStyle/>
          <a:p>
            <a:pPr algn="r"/>
            <a:r>
              <a:rPr lang="en-US" b="1">
                <a:solidFill>
                  <a:schemeClr val="bg2"/>
                </a:solidFill>
              </a:rPr>
              <a:t>Lathe machine</a:t>
            </a:r>
            <a:endParaRPr lang="en-US">
              <a:solidFill>
                <a:schemeClr val="bg2"/>
              </a:solidFill>
            </a:endParaRPr>
          </a:p>
        </p:txBody>
      </p:sp>
      <p:sp>
        <p:nvSpPr>
          <p:cNvPr id="11" name="Subtitle 2">
            <a:extLst>
              <a:ext uri="{FF2B5EF4-FFF2-40B4-BE49-F238E27FC236}">
                <a16:creationId xmlns:a16="http://schemas.microsoft.com/office/drawing/2014/main" id="{0BA1043F-282A-469A-B742-1FC2858BDE4F}"/>
              </a:ext>
            </a:extLst>
          </p:cNvPr>
          <p:cNvSpPr>
            <a:spLocks noGrp="1"/>
          </p:cNvSpPr>
          <p:nvPr>
            <p:ph type="subTitle" idx="1"/>
          </p:nvPr>
        </p:nvSpPr>
        <p:spPr>
          <a:xfrm>
            <a:off x="-195074" y="4138186"/>
            <a:ext cx="3937518" cy="788089"/>
          </a:xfrm>
        </p:spPr>
        <p:txBody>
          <a:bodyPr vert="horz" lIns="91440" tIns="45720" rIns="91440" bIns="45720" rtlCol="0" anchor="b">
            <a:noAutofit/>
          </a:bodyPr>
          <a:lstStyle/>
          <a:p>
            <a:pPr algn="r"/>
            <a:r>
              <a:rPr lang="en-US" sz="2400"/>
              <a:t>Used for machining processe</a:t>
            </a:r>
            <a:r>
              <a:rPr lang="en-US" sz="2400">
                <a:solidFill>
                  <a:srgbClr val="FEF3EB"/>
                </a:solidFill>
              </a:rPr>
              <a:t>s</a:t>
            </a:r>
            <a:endParaRPr lang="en-US">
              <a:solidFill>
                <a:srgbClr val="FEF3EB"/>
              </a:solidFill>
            </a:endParaRPr>
          </a:p>
        </p:txBody>
      </p:sp>
      <p:sp>
        <p:nvSpPr>
          <p:cNvPr id="13" name="Date Placeholder 7">
            <a:extLst>
              <a:ext uri="{FF2B5EF4-FFF2-40B4-BE49-F238E27FC236}">
                <a16:creationId xmlns:a16="http://schemas.microsoft.com/office/drawing/2014/main" id="{8556D007-6C04-49DF-A0D6-30AD59C1F415}"/>
              </a:ext>
            </a:extLst>
          </p:cNvPr>
          <p:cNvSpPr>
            <a:spLocks noGrp="1"/>
          </p:cNvSpPr>
          <p:nvPr>
            <p:ph type="dt" sz="half" idx="10"/>
          </p:nvPr>
        </p:nvSpPr>
        <p:spPr>
          <a:xfrm>
            <a:off x="795014" y="6342042"/>
            <a:ext cx="2743200" cy="365125"/>
          </a:xfrm>
        </p:spPr>
        <p:txBody>
          <a:bodyPr/>
          <a:lstStyle/>
          <a:p>
            <a:pPr>
              <a:spcAft>
                <a:spcPts val="600"/>
              </a:spcAft>
            </a:pPr>
            <a:fld id="{0478A2DD-9ADC-4C2E-A874-1DCF4CD5B326}" type="datetime1">
              <a:rPr lang="en-US" smtClean="0">
                <a:solidFill>
                  <a:srgbClr val="FFFFFF"/>
                </a:solidFill>
                <a:effectLst>
                  <a:outerShdw blurRad="38100" dist="38100" dir="2700000" algn="tl">
                    <a:srgbClr val="000000">
                      <a:alpha val="43137"/>
                    </a:srgbClr>
                  </a:outerShdw>
                </a:effectLst>
              </a:rPr>
              <a:pPr>
                <a:spcAft>
                  <a:spcPts val="600"/>
                </a:spcAft>
              </a:pPr>
              <a:t>12/26/2023</a:t>
            </a:fld>
            <a:endParaRPr lang="en-US">
              <a:solidFill>
                <a:srgbClr val="FFFFFF"/>
              </a:solidFill>
              <a:effectLst>
                <a:outerShdw blurRad="38100" dist="38100" dir="2700000" algn="tl">
                  <a:srgbClr val="000000">
                    <a:alpha val="43137"/>
                  </a:srgbClr>
                </a:outerShdw>
              </a:effectLst>
            </a:endParaRPr>
          </a:p>
        </p:txBody>
      </p:sp>
      <p:sp>
        <p:nvSpPr>
          <p:cNvPr id="4" name="Footer Placeholder 3">
            <a:extLst>
              <a:ext uri="{FF2B5EF4-FFF2-40B4-BE49-F238E27FC236}">
                <a16:creationId xmlns:a16="http://schemas.microsoft.com/office/drawing/2014/main" id="{B68D281C-5496-EF09-8E32-20CD816AA888}"/>
              </a:ext>
            </a:extLst>
          </p:cNvPr>
          <p:cNvSpPr>
            <a:spLocks noGrp="1"/>
          </p:cNvSpPr>
          <p:nvPr>
            <p:ph type="ftr" sz="quarter" idx="11"/>
          </p:nvPr>
        </p:nvSpPr>
        <p:spPr>
          <a:xfrm>
            <a:off x="7696200" y="6342042"/>
            <a:ext cx="3470128" cy="365125"/>
          </a:xfrm>
        </p:spPr>
        <p:txBody>
          <a:bodyPr>
            <a:normAutofit/>
          </a:bodyPr>
          <a:lstStyle/>
          <a:p>
            <a:pPr>
              <a:spcAft>
                <a:spcPts val="600"/>
              </a:spcAft>
            </a:pPr>
            <a:r>
              <a:rPr lang="en-US">
                <a:solidFill>
                  <a:srgbClr val="FFFFFF"/>
                </a:solidFill>
              </a:rPr>
              <a:t>ANALYSIS AND MACHINING</a:t>
            </a:r>
          </a:p>
        </p:txBody>
      </p:sp>
      <p:sp>
        <p:nvSpPr>
          <p:cNvPr id="5" name="Slide Number Placeholder 4">
            <a:extLst>
              <a:ext uri="{FF2B5EF4-FFF2-40B4-BE49-F238E27FC236}">
                <a16:creationId xmlns:a16="http://schemas.microsoft.com/office/drawing/2014/main" id="{844EAE57-E8A4-0C5E-3FC1-4A060C821CB3}"/>
              </a:ext>
            </a:extLst>
          </p:cNvPr>
          <p:cNvSpPr>
            <a:spLocks noGrp="1"/>
          </p:cNvSpPr>
          <p:nvPr>
            <p:ph type="sldNum" sz="quarter" idx="12"/>
          </p:nvPr>
        </p:nvSpPr>
        <p:spPr>
          <a:xfrm>
            <a:off x="11166329" y="6342042"/>
            <a:ext cx="526228" cy="365125"/>
          </a:xfrm>
        </p:spPr>
        <p:txBody>
          <a:bodyPr>
            <a:normAutofit/>
          </a:bodyPr>
          <a:lstStyle/>
          <a:p>
            <a:pPr>
              <a:spcAft>
                <a:spcPts val="600"/>
              </a:spcAft>
            </a:pPr>
            <a:fld id="{91F18EF7-BE1E-4ECB-84D4-67C2B4D8F095}" type="slidenum">
              <a:rPr lang="en-US">
                <a:solidFill>
                  <a:srgbClr val="FFFFFF"/>
                </a:solidFill>
              </a:rPr>
              <a:pPr>
                <a:spcAft>
                  <a:spcPts val="600"/>
                </a:spcAft>
              </a:pPr>
              <a:t>33</a:t>
            </a:fld>
            <a:endParaRPr lang="en-US">
              <a:solidFill>
                <a:srgbClr val="FFFFFF"/>
              </a:solidFill>
            </a:endParaRPr>
          </a:p>
        </p:txBody>
      </p:sp>
    </p:spTree>
    <p:extLst>
      <p:ext uri="{BB962C8B-B14F-4D97-AF65-F5344CB8AC3E}">
        <p14:creationId xmlns:p14="http://schemas.microsoft.com/office/powerpoint/2010/main" val="3399640655"/>
      </p:ext>
    </p:extLst>
  </p:cSld>
  <p:clrMapOvr>
    <a:masterClrMapping/>
  </p:clrMapOvr>
  <mc:AlternateContent xmlns:mc="http://schemas.openxmlformats.org/markup-compatibility/2006" xmlns:p14="http://schemas.microsoft.com/office/powerpoint/2010/main">
    <mc:Choice Requires="p14">
      <p:transition spd="slow" p14:dur="2000" advTm="8186"/>
    </mc:Choice>
    <mc:Fallback xmlns="">
      <p:transition spd="slow" advTm="8186"/>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128553-48F4-508E-79F8-B443B0DD99A8}"/>
              </a:ext>
            </a:extLst>
          </p:cNvPr>
          <p:cNvSpPr>
            <a:spLocks noGrp="1"/>
          </p:cNvSpPr>
          <p:nvPr>
            <p:ph type="title"/>
          </p:nvPr>
        </p:nvSpPr>
        <p:spPr>
          <a:xfrm>
            <a:off x="97481" y="161124"/>
            <a:ext cx="12431767" cy="745193"/>
          </a:xfrm>
        </p:spPr>
        <p:txBody>
          <a:bodyPr vert="horz" lIns="91440" tIns="45720" rIns="91440" bIns="45720" rtlCol="0" anchor="t">
            <a:noAutofit/>
          </a:bodyPr>
          <a:lstStyle/>
          <a:p>
            <a:pPr algn="ctr"/>
            <a:r>
              <a:rPr lang="en-US" sz="4000" b="1">
                <a:latin typeface="Garamond"/>
              </a:rPr>
              <a:t>LATHE MACHINE and it's uses</a:t>
            </a:r>
            <a:endParaRPr lang="en-US" sz="4000">
              <a:latin typeface="Garamond"/>
            </a:endParaRPr>
          </a:p>
        </p:txBody>
      </p:sp>
      <p:sp>
        <p:nvSpPr>
          <p:cNvPr id="3" name="Content Placeholder 2">
            <a:extLst>
              <a:ext uri="{FF2B5EF4-FFF2-40B4-BE49-F238E27FC236}">
                <a16:creationId xmlns:a16="http://schemas.microsoft.com/office/drawing/2014/main" id="{24686577-9B46-F9A9-2F5D-EA45BAEB4BDA}"/>
              </a:ext>
            </a:extLst>
          </p:cNvPr>
          <p:cNvSpPr>
            <a:spLocks noGrp="1"/>
          </p:cNvSpPr>
          <p:nvPr>
            <p:ph idx="1"/>
          </p:nvPr>
        </p:nvSpPr>
        <p:spPr>
          <a:xfrm>
            <a:off x="175920" y="1044390"/>
            <a:ext cx="7272650" cy="5302622"/>
          </a:xfrm>
        </p:spPr>
        <p:txBody>
          <a:bodyPr vert="horz" lIns="91440" tIns="45720" rIns="91440" bIns="45720" rtlCol="0" anchor="t">
            <a:normAutofit lnSpcReduction="10000"/>
          </a:bodyPr>
          <a:lstStyle/>
          <a:p>
            <a:pPr>
              <a:lnSpc>
                <a:spcPct val="120000"/>
              </a:lnSpc>
            </a:pPr>
            <a:r>
              <a:rPr lang="en-US">
                <a:latin typeface="Book Antiqua"/>
              </a:rPr>
              <a:t>The elimination of parts of a metal from the workpiece is referred to as Machining. </a:t>
            </a:r>
          </a:p>
          <a:p>
            <a:pPr>
              <a:lnSpc>
                <a:spcPct val="120000"/>
              </a:lnSpc>
            </a:pPr>
            <a:r>
              <a:rPr lang="en-US">
                <a:latin typeface="Book Antiqua"/>
              </a:rPr>
              <a:t>The process essentially involves a range of manufacturing operational processes which can include boring holes into pieces of material, shaping materials, drilling holes, cutting through materials, reaming, grinding and much more.  A popular tool used in the machining process is the lathe machine.</a:t>
            </a:r>
          </a:p>
          <a:p>
            <a:pPr>
              <a:lnSpc>
                <a:spcPct val="120000"/>
              </a:lnSpc>
            </a:pPr>
            <a:r>
              <a:rPr lang="en-US">
                <a:solidFill>
                  <a:srgbClr val="000000"/>
                </a:solidFill>
                <a:latin typeface="Book Antiqua"/>
                <a:ea typeface="+mj-lt"/>
                <a:cs typeface="+mj-lt"/>
              </a:rPr>
              <a:t>The machine tool that is used to remove unwanted metals from the workpiece to give the desired shape and size is thus called  a Lathe machine.</a:t>
            </a:r>
          </a:p>
          <a:p>
            <a:pPr>
              <a:lnSpc>
                <a:spcPct val="120000"/>
              </a:lnSpc>
            </a:pPr>
            <a:r>
              <a:rPr lang="en-US">
                <a:solidFill>
                  <a:srgbClr val="363940"/>
                </a:solidFill>
                <a:latin typeface="Book Antiqua"/>
                <a:ea typeface="+mj-lt"/>
                <a:cs typeface="+mj-lt"/>
              </a:rPr>
              <a:t>The material that needs to be machined is clamped firmly and made to revolve on an axis as it is being bent, drilled or engraved. </a:t>
            </a:r>
            <a:endParaRPr lang="en-US">
              <a:latin typeface="Book Antiqua"/>
            </a:endParaRPr>
          </a:p>
        </p:txBody>
      </p:sp>
      <p:pic>
        <p:nvPicPr>
          <p:cNvPr id="6" name="Picture 5" descr="A close-up of a machine&#10;&#10;Description automatically generated">
            <a:extLst>
              <a:ext uri="{FF2B5EF4-FFF2-40B4-BE49-F238E27FC236}">
                <a16:creationId xmlns:a16="http://schemas.microsoft.com/office/drawing/2014/main" id="{141A6172-78DA-0070-871C-59FABBDFC5A8}"/>
              </a:ext>
            </a:extLst>
          </p:cNvPr>
          <p:cNvPicPr>
            <a:picLocks noChangeAspect="1"/>
          </p:cNvPicPr>
          <p:nvPr/>
        </p:nvPicPr>
        <p:blipFill rotWithShape="1">
          <a:blip r:embed="rId2"/>
          <a:srcRect l="25974" r="30909"/>
          <a:stretch/>
        </p:blipFill>
        <p:spPr>
          <a:xfrm>
            <a:off x="7708196" y="918682"/>
            <a:ext cx="3721635" cy="5027899"/>
          </a:xfrm>
          <a:custGeom>
            <a:avLst/>
            <a:gdLst/>
            <a:ahLst/>
            <a:cxnLst/>
            <a:rect l="l" t="t" r="r" b="b"/>
            <a:pathLst>
              <a:path w="2093843" h="1948070">
                <a:moveTo>
                  <a:pt x="0" y="0"/>
                </a:moveTo>
                <a:lnTo>
                  <a:pt x="2093843" y="0"/>
                </a:lnTo>
                <a:lnTo>
                  <a:pt x="2093843" y="1948070"/>
                </a:lnTo>
                <a:lnTo>
                  <a:pt x="0" y="1948070"/>
                </a:lnTo>
                <a:close/>
              </a:path>
            </a:pathLst>
          </a:custGeom>
          <a:noFill/>
          <a:effectLst>
            <a:outerShdw dist="165100" dir="2700000" algn="tl" rotWithShape="0">
              <a:schemeClr val="tx1"/>
            </a:outerShdw>
          </a:effectLst>
        </p:spPr>
      </p:pic>
      <p:sp>
        <p:nvSpPr>
          <p:cNvPr id="11" name="Date Placeholder 6">
            <a:extLst>
              <a:ext uri="{FF2B5EF4-FFF2-40B4-BE49-F238E27FC236}">
                <a16:creationId xmlns:a16="http://schemas.microsoft.com/office/drawing/2014/main" id="{DF765F4A-2DF9-42BC-89D8-E61753DA5A3E}"/>
              </a:ext>
            </a:extLst>
          </p:cNvPr>
          <p:cNvSpPr>
            <a:spLocks noGrp="1"/>
          </p:cNvSpPr>
          <p:nvPr>
            <p:ph type="dt" sz="half" idx="10"/>
          </p:nvPr>
        </p:nvSpPr>
        <p:spPr>
          <a:xfrm>
            <a:off x="795014" y="6342042"/>
            <a:ext cx="2743200" cy="365125"/>
          </a:xfrm>
        </p:spPr>
        <p:txBody>
          <a:bodyPr/>
          <a:lstStyle/>
          <a:p>
            <a:pPr>
              <a:spcAft>
                <a:spcPts val="600"/>
              </a:spcAft>
            </a:pPr>
            <a:fld id="{5EB6EFE2-B7F2-4E29-A1F8-146F4BC5024C}" type="datetime1">
              <a:rPr lang="en-US" smtClean="0"/>
              <a:pPr>
                <a:spcAft>
                  <a:spcPts val="600"/>
                </a:spcAft>
              </a:pPr>
              <a:t>12/26/2023</a:t>
            </a:fld>
            <a:endParaRPr lang="en-US"/>
          </a:p>
        </p:txBody>
      </p:sp>
      <p:sp>
        <p:nvSpPr>
          <p:cNvPr id="4" name="Footer Placeholder 3">
            <a:extLst>
              <a:ext uri="{FF2B5EF4-FFF2-40B4-BE49-F238E27FC236}">
                <a16:creationId xmlns:a16="http://schemas.microsoft.com/office/drawing/2014/main" id="{5EB726C5-8577-5D6E-6963-9D72F2CEF5CB}"/>
              </a:ext>
            </a:extLst>
          </p:cNvPr>
          <p:cNvSpPr>
            <a:spLocks noGrp="1"/>
          </p:cNvSpPr>
          <p:nvPr>
            <p:ph type="ftr" sz="quarter" idx="11"/>
          </p:nvPr>
        </p:nvSpPr>
        <p:spPr>
          <a:xfrm>
            <a:off x="7696200" y="6342042"/>
            <a:ext cx="3470128" cy="365125"/>
          </a:xfrm>
        </p:spPr>
        <p:txBody>
          <a:bodyPr>
            <a:normAutofit/>
          </a:bodyPr>
          <a:lstStyle/>
          <a:p>
            <a:pPr>
              <a:spcAft>
                <a:spcPts val="600"/>
              </a:spcAft>
            </a:pPr>
            <a:r>
              <a:rPr lang="en-US">
                <a:solidFill>
                  <a:srgbClr val="000000"/>
                </a:solidFill>
              </a:rPr>
              <a:t>ANALYSIS AND MACHINING</a:t>
            </a:r>
          </a:p>
        </p:txBody>
      </p:sp>
      <p:sp>
        <p:nvSpPr>
          <p:cNvPr id="5" name="Slide Number Placeholder 4">
            <a:extLst>
              <a:ext uri="{FF2B5EF4-FFF2-40B4-BE49-F238E27FC236}">
                <a16:creationId xmlns:a16="http://schemas.microsoft.com/office/drawing/2014/main" id="{882E07A6-2C5B-188A-D83F-99A605222AD3}"/>
              </a:ext>
            </a:extLst>
          </p:cNvPr>
          <p:cNvSpPr>
            <a:spLocks noGrp="1"/>
          </p:cNvSpPr>
          <p:nvPr>
            <p:ph type="sldNum" sz="quarter" idx="12"/>
          </p:nvPr>
        </p:nvSpPr>
        <p:spPr>
          <a:xfrm>
            <a:off x="11166329" y="6342042"/>
            <a:ext cx="526228" cy="365125"/>
          </a:xfrm>
        </p:spPr>
        <p:txBody>
          <a:bodyPr>
            <a:normAutofit/>
          </a:bodyPr>
          <a:lstStyle/>
          <a:p>
            <a:pPr>
              <a:spcAft>
                <a:spcPts val="600"/>
              </a:spcAft>
            </a:pPr>
            <a:fld id="{91F18EF7-BE1E-4ECB-84D4-67C2B4D8F095}" type="slidenum">
              <a:rPr lang="en-US">
                <a:solidFill>
                  <a:srgbClr val="000000"/>
                </a:solidFill>
              </a:rPr>
              <a:pPr>
                <a:spcAft>
                  <a:spcPts val="600"/>
                </a:spcAft>
              </a:pPr>
              <a:t>34</a:t>
            </a:fld>
            <a:endParaRPr lang="en-US">
              <a:solidFill>
                <a:srgbClr val="000000"/>
              </a:solidFill>
            </a:endParaRPr>
          </a:p>
        </p:txBody>
      </p:sp>
    </p:spTree>
    <p:extLst>
      <p:ext uri="{BB962C8B-B14F-4D97-AF65-F5344CB8AC3E}">
        <p14:creationId xmlns:p14="http://schemas.microsoft.com/office/powerpoint/2010/main" val="777806171"/>
      </p:ext>
    </p:extLst>
  </p:cSld>
  <p:clrMapOvr>
    <a:masterClrMapping/>
  </p:clrMapOvr>
  <mc:AlternateContent xmlns:mc="http://schemas.openxmlformats.org/markup-compatibility/2006" xmlns:p14="http://schemas.microsoft.com/office/powerpoint/2010/main">
    <mc:Choice Requires="p14">
      <p:transition spd="slow" p14:dur="2000" advTm="11128"/>
    </mc:Choice>
    <mc:Fallback xmlns="">
      <p:transition spd="slow" advTm="11128"/>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AA5E9-16C1-F106-C8E8-A5709E2B4FB5}"/>
              </a:ext>
            </a:extLst>
          </p:cNvPr>
          <p:cNvSpPr>
            <a:spLocks noGrp="1"/>
          </p:cNvSpPr>
          <p:nvPr>
            <p:ph type="title"/>
          </p:nvPr>
        </p:nvSpPr>
        <p:spPr>
          <a:xfrm>
            <a:off x="808661" y="-4669"/>
            <a:ext cx="10357666" cy="934186"/>
          </a:xfrm>
        </p:spPr>
        <p:txBody>
          <a:bodyPr vert="horz" lIns="91440" tIns="45720" rIns="91440" bIns="45720" rtlCol="0" anchor="t">
            <a:normAutofit/>
          </a:bodyPr>
          <a:lstStyle/>
          <a:p>
            <a:pPr algn="ctr"/>
            <a:r>
              <a:rPr lang="en-US" sz="4000" b="1">
                <a:latin typeface="Garamond"/>
              </a:rPr>
              <a:t>Types of lathe </a:t>
            </a:r>
            <a:endParaRPr lang="en-US"/>
          </a:p>
        </p:txBody>
      </p:sp>
      <p:sp>
        <p:nvSpPr>
          <p:cNvPr id="3" name="Content Placeholder 2">
            <a:extLst>
              <a:ext uri="{FF2B5EF4-FFF2-40B4-BE49-F238E27FC236}">
                <a16:creationId xmlns:a16="http://schemas.microsoft.com/office/drawing/2014/main" id="{65E90B8B-E04C-0921-1817-E72BDD8C622B}"/>
              </a:ext>
            </a:extLst>
          </p:cNvPr>
          <p:cNvSpPr>
            <a:spLocks noGrp="1"/>
          </p:cNvSpPr>
          <p:nvPr>
            <p:ph idx="1"/>
          </p:nvPr>
        </p:nvSpPr>
        <p:spPr>
          <a:xfrm>
            <a:off x="853485" y="1167652"/>
            <a:ext cx="10357666" cy="5000065"/>
          </a:xfrm>
        </p:spPr>
        <p:txBody>
          <a:bodyPr vert="horz" lIns="91440" tIns="45720" rIns="91440" bIns="45720" rtlCol="0" anchor="t">
            <a:normAutofit/>
          </a:bodyPr>
          <a:lstStyle/>
          <a:p>
            <a:r>
              <a:rPr lang="en-US">
                <a:latin typeface="Book Antiqua"/>
              </a:rPr>
              <a:t>Wood turning lathe                                                       * Special purposes lathe:</a:t>
            </a:r>
          </a:p>
          <a:p>
            <a:r>
              <a:rPr lang="en-US">
                <a:latin typeface="Book Antiqua"/>
              </a:rPr>
              <a:t>Speed lathe                                                                        Jeweler's lathe</a:t>
            </a:r>
          </a:p>
          <a:p>
            <a:r>
              <a:rPr lang="en-US">
                <a:latin typeface="Book Antiqua"/>
              </a:rPr>
              <a:t>Centre lathe or engine lathe                                            Crank shaft turning lathe</a:t>
            </a:r>
          </a:p>
          <a:p>
            <a:r>
              <a:rPr lang="en-US">
                <a:latin typeface="Book Antiqua"/>
              </a:rPr>
              <a:t>Gap bed lathe                                                                     Wheel lathe</a:t>
            </a:r>
          </a:p>
          <a:p>
            <a:r>
              <a:rPr lang="en-US">
                <a:latin typeface="Book Antiqua"/>
              </a:rPr>
              <a:t>Tool room lathe                                                                  Copy lathe</a:t>
            </a:r>
          </a:p>
          <a:p>
            <a:r>
              <a:rPr lang="en-US">
                <a:latin typeface="Book Antiqua"/>
              </a:rPr>
              <a:t>Bench lathe                                                                       * Automatic lathe</a:t>
            </a:r>
          </a:p>
          <a:p>
            <a:r>
              <a:rPr lang="en-US">
                <a:latin typeface="Book Antiqua"/>
              </a:rPr>
              <a:t>Hollow spindle lathe                                                       * CNC lathe</a:t>
            </a:r>
          </a:p>
          <a:p>
            <a:r>
              <a:rPr lang="en-US">
                <a:latin typeface="Book Antiqua"/>
              </a:rPr>
              <a:t>Turret and Capstan lathes</a:t>
            </a:r>
          </a:p>
          <a:p>
            <a:r>
              <a:rPr lang="en-US">
                <a:latin typeface="Book Antiqua"/>
              </a:rPr>
              <a:t>Vertical turret lathe </a:t>
            </a:r>
          </a:p>
          <a:p>
            <a:endParaRPr lang="en-US">
              <a:latin typeface="Book Antiqua"/>
            </a:endParaRPr>
          </a:p>
        </p:txBody>
      </p:sp>
      <p:sp>
        <p:nvSpPr>
          <p:cNvPr id="4" name="Footer Placeholder 3">
            <a:extLst>
              <a:ext uri="{FF2B5EF4-FFF2-40B4-BE49-F238E27FC236}">
                <a16:creationId xmlns:a16="http://schemas.microsoft.com/office/drawing/2014/main" id="{51DE9B02-AB64-12CC-2AF5-FE1045A56E81}"/>
              </a:ext>
            </a:extLst>
          </p:cNvPr>
          <p:cNvSpPr>
            <a:spLocks noGrp="1"/>
          </p:cNvSpPr>
          <p:nvPr>
            <p:ph type="ftr" sz="quarter" idx="11"/>
          </p:nvPr>
        </p:nvSpPr>
        <p:spPr/>
        <p:txBody>
          <a:bodyPr/>
          <a:lstStyle/>
          <a:p>
            <a:r>
              <a:rPr lang="en-US"/>
              <a:t>ANALYSIS AND MACHINING</a:t>
            </a:r>
          </a:p>
        </p:txBody>
      </p:sp>
      <p:sp>
        <p:nvSpPr>
          <p:cNvPr id="5" name="Slide Number Placeholder 4">
            <a:extLst>
              <a:ext uri="{FF2B5EF4-FFF2-40B4-BE49-F238E27FC236}">
                <a16:creationId xmlns:a16="http://schemas.microsoft.com/office/drawing/2014/main" id="{F81B663F-6374-BF5C-F415-7A3BC09ADD91}"/>
              </a:ext>
            </a:extLst>
          </p:cNvPr>
          <p:cNvSpPr>
            <a:spLocks noGrp="1"/>
          </p:cNvSpPr>
          <p:nvPr>
            <p:ph type="sldNum" sz="quarter" idx="12"/>
          </p:nvPr>
        </p:nvSpPr>
        <p:spPr/>
        <p:txBody>
          <a:bodyPr/>
          <a:lstStyle/>
          <a:p>
            <a:fld id="{91F18EF7-BE1E-4ECB-84D4-67C2B4D8F095}" type="slidenum">
              <a:rPr lang="en-US" smtClean="0"/>
              <a:t>35</a:t>
            </a:fld>
            <a:endParaRPr lang="en-US"/>
          </a:p>
        </p:txBody>
      </p:sp>
    </p:spTree>
    <p:extLst>
      <p:ext uri="{BB962C8B-B14F-4D97-AF65-F5344CB8AC3E}">
        <p14:creationId xmlns:p14="http://schemas.microsoft.com/office/powerpoint/2010/main" val="3191324331"/>
      </p:ext>
    </p:extLst>
  </p:cSld>
  <p:clrMapOvr>
    <a:masterClrMapping/>
  </p:clrMapOvr>
  <mc:AlternateContent xmlns:mc="http://schemas.openxmlformats.org/markup-compatibility/2006" xmlns:p14="http://schemas.microsoft.com/office/powerpoint/2010/main">
    <mc:Choice Requires="p14">
      <p:transition spd="slow" p14:dur="2000" advTm="5994"/>
    </mc:Choice>
    <mc:Fallback xmlns="">
      <p:transition spd="slow" advTm="5994"/>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7846BD-D032-0DAF-096C-CCCFF5EEF417}"/>
              </a:ext>
            </a:extLst>
          </p:cNvPr>
          <p:cNvSpPr>
            <a:spLocks noGrp="1"/>
          </p:cNvSpPr>
          <p:nvPr>
            <p:ph type="title"/>
          </p:nvPr>
        </p:nvSpPr>
        <p:spPr>
          <a:xfrm>
            <a:off x="954337" y="-4669"/>
            <a:ext cx="10357666" cy="866950"/>
          </a:xfrm>
        </p:spPr>
        <p:txBody>
          <a:bodyPr vert="horz" lIns="91440" tIns="45720" rIns="91440" bIns="45720" rtlCol="0" anchor="t">
            <a:normAutofit/>
          </a:bodyPr>
          <a:lstStyle/>
          <a:p>
            <a:pPr algn="ctr"/>
            <a:r>
              <a:rPr lang="en-US" sz="4000" b="1">
                <a:latin typeface="Garamond"/>
              </a:rPr>
              <a:t>PARTS OF A LATHE MACHINE</a:t>
            </a:r>
            <a:endParaRPr lang="en-US"/>
          </a:p>
        </p:txBody>
      </p:sp>
      <p:sp>
        <p:nvSpPr>
          <p:cNvPr id="3" name="Content Placeholder 2">
            <a:extLst>
              <a:ext uri="{FF2B5EF4-FFF2-40B4-BE49-F238E27FC236}">
                <a16:creationId xmlns:a16="http://schemas.microsoft.com/office/drawing/2014/main" id="{EFBCCC68-6745-DE29-2FA1-AC5F9698D6B5}"/>
              </a:ext>
            </a:extLst>
          </p:cNvPr>
          <p:cNvSpPr>
            <a:spLocks noGrp="1"/>
          </p:cNvSpPr>
          <p:nvPr>
            <p:ph sz="half" idx="1"/>
          </p:nvPr>
        </p:nvSpPr>
        <p:spPr>
          <a:xfrm>
            <a:off x="364741" y="921123"/>
            <a:ext cx="4367490" cy="5423927"/>
          </a:xfrm>
        </p:spPr>
        <p:txBody>
          <a:bodyPr vert="horz" lIns="91440" tIns="45720" rIns="91440" bIns="45720" rtlCol="0" anchor="t">
            <a:normAutofit/>
          </a:bodyPr>
          <a:lstStyle/>
          <a:p>
            <a:r>
              <a:rPr lang="en-US">
                <a:latin typeface="Book Antiqua"/>
              </a:rPr>
              <a:t>The lathe stand/ legs</a:t>
            </a:r>
          </a:p>
          <a:p>
            <a:r>
              <a:rPr lang="en-US">
                <a:latin typeface="Book Antiqua"/>
              </a:rPr>
              <a:t>Headstock              * Tool post</a:t>
            </a:r>
          </a:p>
          <a:p>
            <a:r>
              <a:rPr lang="en-US">
                <a:latin typeface="Book Antiqua"/>
              </a:rPr>
              <a:t>Spindle                   * Apron</a:t>
            </a:r>
          </a:p>
          <a:p>
            <a:r>
              <a:rPr lang="en-US">
                <a:latin typeface="Book Antiqua"/>
              </a:rPr>
              <a:t>Gearbox                  * Bed</a:t>
            </a:r>
          </a:p>
          <a:p>
            <a:r>
              <a:rPr lang="en-US">
                <a:latin typeface="Book Antiqua"/>
              </a:rPr>
              <a:t>Chuck                      * Way</a:t>
            </a:r>
          </a:p>
          <a:p>
            <a:r>
              <a:rPr lang="en-US">
                <a:latin typeface="Book Antiqua"/>
              </a:rPr>
              <a:t>Tailstock                  * Lead screw</a:t>
            </a:r>
          </a:p>
          <a:p>
            <a:r>
              <a:rPr lang="en-US">
                <a:latin typeface="Book Antiqua"/>
              </a:rPr>
              <a:t>Carriage</a:t>
            </a:r>
          </a:p>
          <a:p>
            <a:r>
              <a:rPr lang="en-US">
                <a:latin typeface="Book Antiqua"/>
              </a:rPr>
              <a:t>Saddle</a:t>
            </a:r>
          </a:p>
          <a:p>
            <a:r>
              <a:rPr lang="en-US">
                <a:latin typeface="Book Antiqua"/>
              </a:rPr>
              <a:t>Traverse slide</a:t>
            </a:r>
          </a:p>
          <a:p>
            <a:r>
              <a:rPr lang="en-US">
                <a:latin typeface="Book Antiqua"/>
              </a:rPr>
              <a:t>Composite glide</a:t>
            </a:r>
          </a:p>
        </p:txBody>
      </p:sp>
      <p:sp>
        <p:nvSpPr>
          <p:cNvPr id="5" name="Footer Placeholder 4">
            <a:extLst>
              <a:ext uri="{FF2B5EF4-FFF2-40B4-BE49-F238E27FC236}">
                <a16:creationId xmlns:a16="http://schemas.microsoft.com/office/drawing/2014/main" id="{34939EE0-E412-6AAD-812A-51A3194053E4}"/>
              </a:ext>
            </a:extLst>
          </p:cNvPr>
          <p:cNvSpPr>
            <a:spLocks noGrp="1"/>
          </p:cNvSpPr>
          <p:nvPr>
            <p:ph type="ftr" sz="quarter" idx="11"/>
          </p:nvPr>
        </p:nvSpPr>
        <p:spPr/>
        <p:txBody>
          <a:bodyPr/>
          <a:lstStyle/>
          <a:p>
            <a:r>
              <a:rPr lang="en-US"/>
              <a:t>ANALYSIS AND MACHINING</a:t>
            </a:r>
          </a:p>
        </p:txBody>
      </p:sp>
      <p:sp>
        <p:nvSpPr>
          <p:cNvPr id="6" name="Slide Number Placeholder 5">
            <a:extLst>
              <a:ext uri="{FF2B5EF4-FFF2-40B4-BE49-F238E27FC236}">
                <a16:creationId xmlns:a16="http://schemas.microsoft.com/office/drawing/2014/main" id="{BC59C308-0F3F-4118-42B7-541390F7293D}"/>
              </a:ext>
            </a:extLst>
          </p:cNvPr>
          <p:cNvSpPr>
            <a:spLocks noGrp="1"/>
          </p:cNvSpPr>
          <p:nvPr>
            <p:ph type="sldNum" sz="quarter" idx="12"/>
          </p:nvPr>
        </p:nvSpPr>
        <p:spPr/>
        <p:txBody>
          <a:bodyPr/>
          <a:lstStyle/>
          <a:p>
            <a:fld id="{91F18EF7-BE1E-4ECB-84D4-67C2B4D8F095}" type="slidenum">
              <a:rPr lang="en-US" smtClean="0"/>
              <a:t>36</a:t>
            </a:fld>
            <a:endParaRPr lang="en-US"/>
          </a:p>
        </p:txBody>
      </p:sp>
      <p:sp>
        <p:nvSpPr>
          <p:cNvPr id="11" name="Content Placeholder 10">
            <a:extLst>
              <a:ext uri="{FF2B5EF4-FFF2-40B4-BE49-F238E27FC236}">
                <a16:creationId xmlns:a16="http://schemas.microsoft.com/office/drawing/2014/main" id="{6B32E296-11F2-439E-7D32-B4F5FA782545}"/>
              </a:ext>
            </a:extLst>
          </p:cNvPr>
          <p:cNvSpPr>
            <a:spLocks noGrp="1"/>
          </p:cNvSpPr>
          <p:nvPr>
            <p:ph sz="half" idx="2"/>
          </p:nvPr>
        </p:nvSpPr>
        <p:spPr>
          <a:xfrm>
            <a:off x="4724895" y="921123"/>
            <a:ext cx="6708835" cy="5367898"/>
          </a:xfrm>
        </p:spPr>
        <p:txBody>
          <a:bodyPr vert="horz" lIns="91440" tIns="45720" rIns="91440" bIns="45720" rtlCol="0" anchor="t">
            <a:normAutofit/>
          </a:bodyPr>
          <a:lstStyle/>
          <a:p>
            <a:r>
              <a:rPr lang="en-US" sz="1600"/>
              <a:t>Ref: </a:t>
            </a:r>
            <a:r>
              <a:rPr lang="en-US" sz="1600">
                <a:ea typeface="+mj-lt"/>
                <a:cs typeface="+mj-lt"/>
                <a:hlinkClick r:id="rId2"/>
              </a:rPr>
              <a:t>Lathe Machine : Definition, Parts, Types &amp; Operations - MechanicsTips</a:t>
            </a:r>
            <a:endParaRPr lang="en-US" sz="1600">
              <a:ea typeface="+mj-lt"/>
              <a:cs typeface="+mj-lt"/>
            </a:endParaRPr>
          </a:p>
          <a:p>
            <a:pPr marL="0" indent="0">
              <a:buNone/>
            </a:pPr>
            <a:endParaRPr lang="en-US"/>
          </a:p>
        </p:txBody>
      </p:sp>
      <p:pic>
        <p:nvPicPr>
          <p:cNvPr id="12" name="Picture 11" descr="A close-up of a lathe&#10;&#10;Description automatically generated">
            <a:extLst>
              <a:ext uri="{FF2B5EF4-FFF2-40B4-BE49-F238E27FC236}">
                <a16:creationId xmlns:a16="http://schemas.microsoft.com/office/drawing/2014/main" id="{FFB87869-1587-BAB8-6C4F-6188EF093998}"/>
              </a:ext>
            </a:extLst>
          </p:cNvPr>
          <p:cNvPicPr>
            <a:picLocks noChangeAspect="1"/>
          </p:cNvPicPr>
          <p:nvPr/>
        </p:nvPicPr>
        <p:blipFill>
          <a:blip r:embed="rId3"/>
          <a:stretch>
            <a:fillRect/>
          </a:stretch>
        </p:blipFill>
        <p:spPr>
          <a:xfrm>
            <a:off x="5065059" y="2357756"/>
            <a:ext cx="6096000" cy="353201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925631951"/>
      </p:ext>
    </p:extLst>
  </p:cSld>
  <p:clrMapOvr>
    <a:masterClrMapping/>
  </p:clrMapOvr>
  <mc:AlternateContent xmlns:mc="http://schemas.openxmlformats.org/markup-compatibility/2006" xmlns:p14="http://schemas.microsoft.com/office/powerpoint/2010/main">
    <mc:Choice Requires="p14">
      <p:transition spd="slow" p14:dur="2000" advTm="8337"/>
    </mc:Choice>
    <mc:Fallback xmlns="">
      <p:transition spd="slow" advTm="8337"/>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CDD64C-A0C3-A61A-8D3E-3423526B6F2A}"/>
              </a:ext>
            </a:extLst>
          </p:cNvPr>
          <p:cNvSpPr>
            <a:spLocks noGrp="1"/>
          </p:cNvSpPr>
          <p:nvPr>
            <p:ph type="title"/>
          </p:nvPr>
        </p:nvSpPr>
        <p:spPr>
          <a:xfrm>
            <a:off x="920720" y="-4669"/>
            <a:ext cx="10357666" cy="911774"/>
          </a:xfrm>
        </p:spPr>
        <p:txBody>
          <a:bodyPr vert="horz" lIns="91440" tIns="45720" rIns="91440" bIns="45720" rtlCol="0" anchor="t">
            <a:normAutofit/>
          </a:bodyPr>
          <a:lstStyle/>
          <a:p>
            <a:pPr algn="ctr"/>
            <a:r>
              <a:rPr lang="en-US" sz="4000" b="1">
                <a:latin typeface="Garamond"/>
              </a:rPr>
              <a:t>WORKING PRINCIPLE</a:t>
            </a:r>
            <a:endParaRPr lang="en-US"/>
          </a:p>
        </p:txBody>
      </p:sp>
      <p:sp>
        <p:nvSpPr>
          <p:cNvPr id="3" name="Content Placeholder 2">
            <a:extLst>
              <a:ext uri="{FF2B5EF4-FFF2-40B4-BE49-F238E27FC236}">
                <a16:creationId xmlns:a16="http://schemas.microsoft.com/office/drawing/2014/main" id="{7EFBD996-6769-0A3B-70D4-742AAF9862A5}"/>
              </a:ext>
            </a:extLst>
          </p:cNvPr>
          <p:cNvSpPr>
            <a:spLocks noGrp="1"/>
          </p:cNvSpPr>
          <p:nvPr>
            <p:ph sz="half" idx="1"/>
          </p:nvPr>
        </p:nvSpPr>
        <p:spPr>
          <a:xfrm>
            <a:off x="431976" y="1044387"/>
            <a:ext cx="5532901" cy="5132574"/>
          </a:xfrm>
        </p:spPr>
        <p:txBody>
          <a:bodyPr vert="horz" lIns="91440" tIns="45720" rIns="91440" bIns="45720" rtlCol="0" anchor="t">
            <a:normAutofit/>
          </a:bodyPr>
          <a:lstStyle/>
          <a:p>
            <a:r>
              <a:rPr lang="en-US">
                <a:solidFill>
                  <a:srgbClr val="212121"/>
                </a:solidFill>
                <a:latin typeface="Book Antiqua"/>
                <a:cs typeface="Segoe UI"/>
              </a:rPr>
              <a:t>Major specifications of your lathe are, the maximum distance between the live and dead center and the height of the center over the guideways and carriage. </a:t>
            </a:r>
            <a:endParaRPr lang="en-US">
              <a:solidFill>
                <a:srgbClr val="000000"/>
              </a:solidFill>
              <a:latin typeface="Book Antiqua"/>
              <a:cs typeface="Segoe UI"/>
            </a:endParaRPr>
          </a:p>
          <a:p>
            <a:r>
              <a:rPr lang="en-US">
                <a:solidFill>
                  <a:srgbClr val="212121"/>
                </a:solidFill>
                <a:latin typeface="Book Antiqua"/>
                <a:cs typeface="Segoe UI"/>
              </a:rPr>
              <a:t>The first one indicates the maximum length of work which you can turn and the second one (A and B in the sketch) indicates the maximum diameter which you can swing/ revolve safely over the guideways and carriage.</a:t>
            </a:r>
            <a:endParaRPr lang="en-US">
              <a:latin typeface="Book Antiqua"/>
            </a:endParaRPr>
          </a:p>
        </p:txBody>
      </p:sp>
      <p:sp>
        <p:nvSpPr>
          <p:cNvPr id="5" name="Footer Placeholder 4">
            <a:extLst>
              <a:ext uri="{FF2B5EF4-FFF2-40B4-BE49-F238E27FC236}">
                <a16:creationId xmlns:a16="http://schemas.microsoft.com/office/drawing/2014/main" id="{28F43E95-DFC4-F0BD-438D-255D7F974058}"/>
              </a:ext>
            </a:extLst>
          </p:cNvPr>
          <p:cNvSpPr>
            <a:spLocks noGrp="1"/>
          </p:cNvSpPr>
          <p:nvPr>
            <p:ph type="ftr" sz="quarter" idx="11"/>
          </p:nvPr>
        </p:nvSpPr>
        <p:spPr/>
        <p:txBody>
          <a:bodyPr/>
          <a:lstStyle/>
          <a:p>
            <a:r>
              <a:rPr lang="en-US"/>
              <a:t>ANALYSIS AND MACHINING</a:t>
            </a:r>
          </a:p>
        </p:txBody>
      </p:sp>
      <p:sp>
        <p:nvSpPr>
          <p:cNvPr id="6" name="Slide Number Placeholder 5">
            <a:extLst>
              <a:ext uri="{FF2B5EF4-FFF2-40B4-BE49-F238E27FC236}">
                <a16:creationId xmlns:a16="http://schemas.microsoft.com/office/drawing/2014/main" id="{F8BDC126-E39C-E9CA-5945-408955D5B28F}"/>
              </a:ext>
            </a:extLst>
          </p:cNvPr>
          <p:cNvSpPr>
            <a:spLocks noGrp="1"/>
          </p:cNvSpPr>
          <p:nvPr>
            <p:ph type="sldNum" sz="quarter" idx="12"/>
          </p:nvPr>
        </p:nvSpPr>
        <p:spPr/>
        <p:txBody>
          <a:bodyPr/>
          <a:lstStyle/>
          <a:p>
            <a:fld id="{91F18EF7-BE1E-4ECB-84D4-67C2B4D8F095}" type="slidenum">
              <a:rPr lang="en-US" smtClean="0"/>
              <a:t>37</a:t>
            </a:fld>
            <a:endParaRPr lang="en-US"/>
          </a:p>
        </p:txBody>
      </p:sp>
      <p:sp>
        <p:nvSpPr>
          <p:cNvPr id="9" name="Content Placeholder 8">
            <a:extLst>
              <a:ext uri="{FF2B5EF4-FFF2-40B4-BE49-F238E27FC236}">
                <a16:creationId xmlns:a16="http://schemas.microsoft.com/office/drawing/2014/main" id="{5665DDE1-F588-B0AB-E3E5-FC269C616E8A}"/>
              </a:ext>
            </a:extLst>
          </p:cNvPr>
          <p:cNvSpPr>
            <a:spLocks noGrp="1"/>
          </p:cNvSpPr>
          <p:nvPr>
            <p:ph sz="half" idx="2"/>
          </p:nvPr>
        </p:nvSpPr>
        <p:spPr>
          <a:xfrm>
            <a:off x="6293718" y="1167652"/>
            <a:ext cx="5027954" cy="5009310"/>
          </a:xfrm>
        </p:spPr>
        <p:txBody>
          <a:bodyPr vert="horz" lIns="91440" tIns="45720" rIns="91440" bIns="45720" rtlCol="0" anchor="t">
            <a:normAutofit/>
          </a:bodyPr>
          <a:lstStyle/>
          <a:p>
            <a:r>
              <a:rPr lang="en-US" sz="1600"/>
              <a:t>Ref: </a:t>
            </a:r>
            <a:r>
              <a:rPr lang="en-US" sz="1600">
                <a:ea typeface="+mj-lt"/>
                <a:cs typeface="+mj-lt"/>
                <a:hlinkClick r:id="rId2"/>
              </a:rPr>
              <a:t>Lathe Machine: Types of Lathes and Uses (finemetalworking.com)</a:t>
            </a:r>
          </a:p>
          <a:p>
            <a:pPr marL="0" indent="0">
              <a:buNone/>
            </a:pPr>
            <a:endParaRPr lang="en-US" sz="1600"/>
          </a:p>
        </p:txBody>
      </p:sp>
      <p:pic>
        <p:nvPicPr>
          <p:cNvPr id="10" name="Picture 9" descr="Diagram of a diagram of a tool&#10;&#10;Description automatically generated">
            <a:extLst>
              <a:ext uri="{FF2B5EF4-FFF2-40B4-BE49-F238E27FC236}">
                <a16:creationId xmlns:a16="http://schemas.microsoft.com/office/drawing/2014/main" id="{F0B26818-5DE0-DE3C-34B8-19FB33F3A042}"/>
              </a:ext>
            </a:extLst>
          </p:cNvPr>
          <p:cNvPicPr>
            <a:picLocks noChangeAspect="1"/>
          </p:cNvPicPr>
          <p:nvPr/>
        </p:nvPicPr>
        <p:blipFill rotWithShape="1">
          <a:blip r:embed="rId3"/>
          <a:srcRect l="5478" b="-358"/>
          <a:stretch/>
        </p:blipFill>
        <p:spPr>
          <a:xfrm>
            <a:off x="5771030" y="2221256"/>
            <a:ext cx="5762068" cy="3143897"/>
          </a:xfrm>
          <a:prstGeom prst="rect">
            <a:avLst/>
          </a:prstGeom>
        </p:spPr>
      </p:pic>
    </p:spTree>
    <p:extLst>
      <p:ext uri="{BB962C8B-B14F-4D97-AF65-F5344CB8AC3E}">
        <p14:creationId xmlns:p14="http://schemas.microsoft.com/office/powerpoint/2010/main" val="3343687966"/>
      </p:ext>
    </p:extLst>
  </p:cSld>
  <p:clrMapOvr>
    <a:masterClrMapping/>
  </p:clrMapOvr>
  <mc:AlternateContent xmlns:mc="http://schemas.openxmlformats.org/markup-compatibility/2006" xmlns:p14="http://schemas.microsoft.com/office/powerpoint/2010/main">
    <mc:Choice Requires="p14">
      <p:transition spd="slow" p14:dur="2000" advTm="11302"/>
    </mc:Choice>
    <mc:Fallback xmlns="">
      <p:transition spd="slow" advTm="11302"/>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11FE41-CB5E-5F61-189B-3F78065165B5}"/>
              </a:ext>
            </a:extLst>
          </p:cNvPr>
          <p:cNvSpPr>
            <a:spLocks noGrp="1"/>
          </p:cNvSpPr>
          <p:nvPr>
            <p:ph type="title"/>
          </p:nvPr>
        </p:nvSpPr>
        <p:spPr>
          <a:xfrm>
            <a:off x="900953" y="2933593"/>
            <a:ext cx="10094770" cy="1180574"/>
          </a:xfrm>
        </p:spPr>
        <p:txBody>
          <a:bodyPr>
            <a:normAutofit fontScale="90000"/>
          </a:bodyPr>
          <a:lstStyle/>
          <a:p>
            <a:pPr algn="r"/>
            <a:r>
              <a:rPr lang="en-US" sz="4400">
                <a:latin typeface="Algerian"/>
              </a:rPr>
              <a:t>OBSERVATIONAL INFOGRAPHIC</a:t>
            </a:r>
            <a:endParaRPr lang="en-US"/>
          </a:p>
        </p:txBody>
      </p:sp>
      <p:sp>
        <p:nvSpPr>
          <p:cNvPr id="3" name="Footer Placeholder 2">
            <a:extLst>
              <a:ext uri="{FF2B5EF4-FFF2-40B4-BE49-F238E27FC236}">
                <a16:creationId xmlns:a16="http://schemas.microsoft.com/office/drawing/2014/main" id="{8F9F8544-EE96-394A-5444-98149ADC9810}"/>
              </a:ext>
            </a:extLst>
          </p:cNvPr>
          <p:cNvSpPr>
            <a:spLocks noGrp="1"/>
          </p:cNvSpPr>
          <p:nvPr>
            <p:ph type="ftr" sz="quarter" idx="11"/>
          </p:nvPr>
        </p:nvSpPr>
        <p:spPr/>
        <p:txBody>
          <a:bodyPr/>
          <a:lstStyle/>
          <a:p>
            <a:r>
              <a:rPr lang="en-US"/>
              <a:t>ANALYSIS AND MACHINING</a:t>
            </a:r>
          </a:p>
        </p:txBody>
      </p:sp>
      <p:sp>
        <p:nvSpPr>
          <p:cNvPr id="4" name="Slide Number Placeholder 3">
            <a:extLst>
              <a:ext uri="{FF2B5EF4-FFF2-40B4-BE49-F238E27FC236}">
                <a16:creationId xmlns:a16="http://schemas.microsoft.com/office/drawing/2014/main" id="{23E0901F-854A-12C8-A9E3-7A4150FDA177}"/>
              </a:ext>
            </a:extLst>
          </p:cNvPr>
          <p:cNvSpPr>
            <a:spLocks noGrp="1"/>
          </p:cNvSpPr>
          <p:nvPr>
            <p:ph type="sldNum" sz="quarter" idx="12"/>
          </p:nvPr>
        </p:nvSpPr>
        <p:spPr/>
        <p:txBody>
          <a:bodyPr/>
          <a:lstStyle/>
          <a:p>
            <a:fld id="{91F18EF7-BE1E-4ECB-84D4-67C2B4D8F095}" type="slidenum">
              <a:rPr lang="en-US" smtClean="0"/>
              <a:t>38</a:t>
            </a:fld>
            <a:endParaRPr lang="en-US"/>
          </a:p>
        </p:txBody>
      </p:sp>
    </p:spTree>
    <p:extLst>
      <p:ext uri="{BB962C8B-B14F-4D97-AF65-F5344CB8AC3E}">
        <p14:creationId xmlns:p14="http://schemas.microsoft.com/office/powerpoint/2010/main" val="3144609882"/>
      </p:ext>
    </p:extLst>
  </p:cSld>
  <p:clrMapOvr>
    <a:masterClrMapping/>
  </p:clrMapOvr>
  <mc:AlternateContent xmlns:mc="http://schemas.openxmlformats.org/markup-compatibility/2006" xmlns:p14="http://schemas.microsoft.com/office/powerpoint/2010/main">
    <mc:Choice Requires="p14">
      <p:transition spd="slow" p14:dur="2000" advTm="4989"/>
    </mc:Choice>
    <mc:Fallback xmlns="">
      <p:transition spd="slow" advTm="4989"/>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2C8BC4-78AF-EC0C-3E52-4F1C999B8591}"/>
              </a:ext>
            </a:extLst>
          </p:cNvPr>
          <p:cNvSpPr>
            <a:spLocks noGrp="1"/>
          </p:cNvSpPr>
          <p:nvPr>
            <p:ph type="title"/>
          </p:nvPr>
        </p:nvSpPr>
        <p:spPr>
          <a:xfrm>
            <a:off x="808662" y="0"/>
            <a:ext cx="10367963" cy="892694"/>
          </a:xfrm>
        </p:spPr>
        <p:txBody>
          <a:bodyPr vert="horz" lIns="91440" tIns="45720" rIns="91440" bIns="45720" rtlCol="0" anchor="t">
            <a:normAutofit/>
          </a:bodyPr>
          <a:lstStyle/>
          <a:p>
            <a:pPr algn="ctr"/>
            <a:r>
              <a:rPr lang="en-US" sz="4000" b="1" dirty="0">
                <a:latin typeface="Garamond"/>
              </a:rPr>
              <a:t>About the workpieces</a:t>
            </a:r>
            <a:endParaRPr lang="en-US" dirty="0"/>
          </a:p>
        </p:txBody>
      </p:sp>
      <p:sp>
        <p:nvSpPr>
          <p:cNvPr id="3" name="Content Placeholder 2">
            <a:extLst>
              <a:ext uri="{FF2B5EF4-FFF2-40B4-BE49-F238E27FC236}">
                <a16:creationId xmlns:a16="http://schemas.microsoft.com/office/drawing/2014/main" id="{CE8E052F-EE91-ADF9-554B-A96BB8D08E19}"/>
              </a:ext>
            </a:extLst>
          </p:cNvPr>
          <p:cNvSpPr>
            <a:spLocks noGrp="1"/>
          </p:cNvSpPr>
          <p:nvPr>
            <p:ph idx="1"/>
          </p:nvPr>
        </p:nvSpPr>
        <p:spPr>
          <a:xfrm>
            <a:off x="608571" y="806334"/>
            <a:ext cx="5384072" cy="5535707"/>
          </a:xfrm>
        </p:spPr>
        <p:txBody>
          <a:bodyPr vert="horz" lIns="91440" tIns="45720" rIns="91440" bIns="45720" rtlCol="0" anchor="t">
            <a:normAutofit/>
          </a:bodyPr>
          <a:lstStyle/>
          <a:p>
            <a:r>
              <a:rPr lang="en-US" dirty="0">
                <a:latin typeface="Book Antiqua"/>
              </a:rPr>
              <a:t>Workpiece material: Mild steel</a:t>
            </a:r>
          </a:p>
          <a:p>
            <a:r>
              <a:rPr lang="en-US" dirty="0">
                <a:latin typeface="Book Antiqua"/>
              </a:rPr>
              <a:t>Number of specimens: 3</a:t>
            </a:r>
          </a:p>
          <a:p>
            <a:r>
              <a:rPr lang="en-US" dirty="0">
                <a:latin typeface="Book Antiqua"/>
              </a:rPr>
              <a:t>Number of Specimens used for analysis: 2</a:t>
            </a:r>
          </a:p>
          <a:p>
            <a:r>
              <a:rPr lang="en-US" dirty="0">
                <a:latin typeface="Book Antiqua"/>
              </a:rPr>
              <a:t>Job 1 is machined with a depth of cut of 0.5mm, 384 RPM and a feed of 0.058mm. Whereas Job 2 has 0.4mm, 288 RPM and 0.8mm as its depth of cut, speed and feed respectively.</a:t>
            </a:r>
          </a:p>
          <a:p>
            <a:r>
              <a:rPr lang="en-US" dirty="0">
                <a:latin typeface="Book Antiqua"/>
              </a:rPr>
              <a:t>Job 3 is made with a depth of cut of 0.6mm, 598 RPM and a feed of 0.187mm.</a:t>
            </a:r>
          </a:p>
          <a:p>
            <a:r>
              <a:rPr lang="en-US" dirty="0">
                <a:latin typeface="Book Antiqua"/>
              </a:rPr>
              <a:t>The figures depict the top and side views of our specimens, Job 1 and 3, in the order.</a:t>
            </a:r>
          </a:p>
        </p:txBody>
      </p:sp>
      <p:sp>
        <p:nvSpPr>
          <p:cNvPr id="4" name="Footer Placeholder 3">
            <a:extLst>
              <a:ext uri="{FF2B5EF4-FFF2-40B4-BE49-F238E27FC236}">
                <a16:creationId xmlns:a16="http://schemas.microsoft.com/office/drawing/2014/main" id="{7ACC433D-281B-1578-1C5E-0EC9E8DDD5BF}"/>
              </a:ext>
            </a:extLst>
          </p:cNvPr>
          <p:cNvSpPr>
            <a:spLocks noGrp="1"/>
          </p:cNvSpPr>
          <p:nvPr>
            <p:ph type="ftr" sz="quarter" idx="11"/>
          </p:nvPr>
        </p:nvSpPr>
        <p:spPr/>
        <p:txBody>
          <a:bodyPr/>
          <a:lstStyle/>
          <a:p>
            <a:r>
              <a:rPr lang="en-US"/>
              <a:t>ANALYSIS AND MACHINING</a:t>
            </a:r>
          </a:p>
        </p:txBody>
      </p:sp>
      <p:sp>
        <p:nvSpPr>
          <p:cNvPr id="5" name="Slide Number Placeholder 4">
            <a:extLst>
              <a:ext uri="{FF2B5EF4-FFF2-40B4-BE49-F238E27FC236}">
                <a16:creationId xmlns:a16="http://schemas.microsoft.com/office/drawing/2014/main" id="{A88202F7-8877-FB6B-1C27-2CB0450787BD}"/>
              </a:ext>
            </a:extLst>
          </p:cNvPr>
          <p:cNvSpPr>
            <a:spLocks noGrp="1"/>
          </p:cNvSpPr>
          <p:nvPr>
            <p:ph type="sldNum" sz="quarter" idx="12"/>
          </p:nvPr>
        </p:nvSpPr>
        <p:spPr/>
        <p:txBody>
          <a:bodyPr/>
          <a:lstStyle/>
          <a:p>
            <a:fld id="{91F18EF7-BE1E-4ECB-84D4-67C2B4D8F095}" type="slidenum">
              <a:rPr lang="en-US" smtClean="0"/>
              <a:t>39</a:t>
            </a:fld>
            <a:endParaRPr lang="en-US"/>
          </a:p>
        </p:txBody>
      </p:sp>
      <p:pic>
        <p:nvPicPr>
          <p:cNvPr id="7" name="Picture 6">
            <a:extLst>
              <a:ext uri="{FF2B5EF4-FFF2-40B4-BE49-F238E27FC236}">
                <a16:creationId xmlns:a16="http://schemas.microsoft.com/office/drawing/2014/main" id="{2770B34B-71A9-D0B2-0FF4-83CD8A96783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91349" y="1257819"/>
            <a:ext cx="1818539" cy="2424719"/>
          </a:xfrm>
          <a:prstGeom prst="rect">
            <a:avLst/>
          </a:prstGeom>
        </p:spPr>
      </p:pic>
      <p:pic>
        <p:nvPicPr>
          <p:cNvPr id="9" name="Picture 8">
            <a:extLst>
              <a:ext uri="{FF2B5EF4-FFF2-40B4-BE49-F238E27FC236}">
                <a16:creationId xmlns:a16="http://schemas.microsoft.com/office/drawing/2014/main" id="{DAA3D1B8-B6BF-8D02-4D12-45E4CC6BF35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26521" y="1257818"/>
            <a:ext cx="3289224" cy="2424720"/>
          </a:xfrm>
          <a:prstGeom prst="rect">
            <a:avLst/>
          </a:prstGeom>
        </p:spPr>
      </p:pic>
      <p:pic>
        <p:nvPicPr>
          <p:cNvPr id="11" name="Picture 10">
            <a:extLst>
              <a:ext uri="{FF2B5EF4-FFF2-40B4-BE49-F238E27FC236}">
                <a16:creationId xmlns:a16="http://schemas.microsoft.com/office/drawing/2014/main" id="{379A41C2-0084-1D9A-9D0A-7DAFC612198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6189661" y="3780575"/>
            <a:ext cx="1818540" cy="2424720"/>
          </a:xfrm>
          <a:prstGeom prst="rect">
            <a:avLst/>
          </a:prstGeom>
        </p:spPr>
      </p:pic>
      <p:pic>
        <p:nvPicPr>
          <p:cNvPr id="13" name="Picture 12">
            <a:extLst>
              <a:ext uri="{FF2B5EF4-FFF2-40B4-BE49-F238E27FC236}">
                <a16:creationId xmlns:a16="http://schemas.microsoft.com/office/drawing/2014/main" id="{BD1B28F6-DAB4-EED7-9F21-71ACAD1232F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226521" y="3780575"/>
            <a:ext cx="3289224" cy="2424720"/>
          </a:xfrm>
          <a:prstGeom prst="rect">
            <a:avLst/>
          </a:prstGeom>
        </p:spPr>
      </p:pic>
    </p:spTree>
    <p:extLst>
      <p:ext uri="{BB962C8B-B14F-4D97-AF65-F5344CB8AC3E}">
        <p14:creationId xmlns:p14="http://schemas.microsoft.com/office/powerpoint/2010/main" val="91981178"/>
      </p:ext>
    </p:extLst>
  </p:cSld>
  <p:clrMapOvr>
    <a:masterClrMapping/>
  </p:clrMapOvr>
  <mc:AlternateContent xmlns:mc="http://schemas.openxmlformats.org/markup-compatibility/2006" xmlns:p14="http://schemas.microsoft.com/office/powerpoint/2010/main">
    <mc:Choice Requires="p14">
      <p:transition spd="slow" p14:dur="2000" advTm="8313"/>
    </mc:Choice>
    <mc:Fallback xmlns="">
      <p:transition spd="slow" advTm="8313"/>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C7B3269-0A18-40F5-8E91-D6AE2D71E893}"/>
              </a:ext>
            </a:extLst>
          </p:cNvPr>
          <p:cNvSpPr>
            <a:spLocks noGrp="1"/>
          </p:cNvSpPr>
          <p:nvPr>
            <p:ph type="title"/>
          </p:nvPr>
        </p:nvSpPr>
        <p:spPr>
          <a:xfrm>
            <a:off x="1558358" y="2960913"/>
            <a:ext cx="3625013" cy="2634343"/>
          </a:xfrm>
        </p:spPr>
        <p:txBody>
          <a:bodyPr>
            <a:normAutofit/>
          </a:bodyPr>
          <a:lstStyle/>
          <a:p>
            <a:r>
              <a:rPr lang="en-US" b="1">
                <a:solidFill>
                  <a:srgbClr val="000000"/>
                </a:solidFill>
              </a:rPr>
              <a:t>The team</a:t>
            </a:r>
            <a:endParaRPr lang="en-US">
              <a:solidFill>
                <a:srgbClr val="000000"/>
              </a:solidFill>
            </a:endParaRPr>
          </a:p>
        </p:txBody>
      </p:sp>
      <p:sp>
        <p:nvSpPr>
          <p:cNvPr id="13" name="Content Placeholder 2">
            <a:extLst>
              <a:ext uri="{FF2B5EF4-FFF2-40B4-BE49-F238E27FC236}">
                <a16:creationId xmlns:a16="http://schemas.microsoft.com/office/drawing/2014/main" id="{FE676B96-D6EC-4754-A767-4C0B2FB87287}"/>
              </a:ext>
            </a:extLst>
          </p:cNvPr>
          <p:cNvSpPr>
            <a:spLocks noGrp="1"/>
          </p:cNvSpPr>
          <p:nvPr>
            <p:ph idx="1"/>
          </p:nvPr>
        </p:nvSpPr>
        <p:spPr>
          <a:xfrm>
            <a:off x="6460082" y="2080985"/>
            <a:ext cx="4751069" cy="5386615"/>
          </a:xfrm>
        </p:spPr>
        <p:txBody>
          <a:bodyPr vert="horz" lIns="91440" tIns="45720" rIns="91440" bIns="45720" rtlCol="0" anchor="t">
            <a:normAutofit/>
          </a:bodyPr>
          <a:lstStyle/>
          <a:p>
            <a:r>
              <a:rPr lang="en-US" err="1">
                <a:latin typeface="Cambria"/>
                <a:ea typeface="Cambria"/>
              </a:rPr>
              <a:t>Mooti</a:t>
            </a:r>
            <a:r>
              <a:rPr lang="en-US">
                <a:latin typeface="Cambria"/>
                <a:ea typeface="Cambria"/>
              </a:rPr>
              <a:t> Meghana  (210103071)</a:t>
            </a:r>
          </a:p>
          <a:p>
            <a:r>
              <a:rPr lang="en-US" err="1">
                <a:latin typeface="Cambria"/>
                <a:ea typeface="Cambria"/>
              </a:rPr>
              <a:t>Gundeti</a:t>
            </a:r>
            <a:r>
              <a:rPr lang="en-US">
                <a:latin typeface="Cambria"/>
                <a:ea typeface="Cambria"/>
              </a:rPr>
              <a:t> Srivardhan (210103130)</a:t>
            </a:r>
          </a:p>
          <a:p>
            <a:r>
              <a:rPr lang="en-US" err="1">
                <a:latin typeface="Cambria"/>
                <a:ea typeface="Cambria"/>
              </a:rPr>
              <a:t>Rongala</a:t>
            </a:r>
            <a:r>
              <a:rPr lang="en-US">
                <a:latin typeface="Cambria"/>
                <a:ea typeface="Cambria"/>
              </a:rPr>
              <a:t> Likhita Sai Priya (210103095)</a:t>
            </a:r>
          </a:p>
          <a:p>
            <a:r>
              <a:rPr lang="en-US" err="1">
                <a:latin typeface="Cambria"/>
                <a:ea typeface="Cambria"/>
              </a:rPr>
              <a:t>Lolugu</a:t>
            </a:r>
            <a:r>
              <a:rPr lang="en-US">
                <a:latin typeface="Cambria"/>
                <a:ea typeface="Cambria"/>
              </a:rPr>
              <a:t> Nityasri (210103068)</a:t>
            </a:r>
          </a:p>
        </p:txBody>
      </p:sp>
      <p:sp>
        <p:nvSpPr>
          <p:cNvPr id="7" name="Date Placeholder 6">
            <a:extLst>
              <a:ext uri="{FF2B5EF4-FFF2-40B4-BE49-F238E27FC236}">
                <a16:creationId xmlns:a16="http://schemas.microsoft.com/office/drawing/2014/main" id="{DF765F4A-2DF9-42BC-89D8-E61753DA5A3E}"/>
              </a:ext>
            </a:extLst>
          </p:cNvPr>
          <p:cNvSpPr>
            <a:spLocks noGrp="1"/>
          </p:cNvSpPr>
          <p:nvPr>
            <p:ph type="dt" sz="half" idx="10"/>
          </p:nvPr>
        </p:nvSpPr>
        <p:spPr>
          <a:xfrm>
            <a:off x="795014" y="6342042"/>
            <a:ext cx="2743200" cy="365125"/>
          </a:xfrm>
        </p:spPr>
        <p:txBody>
          <a:bodyPr>
            <a:normAutofit/>
          </a:bodyPr>
          <a:lstStyle/>
          <a:p>
            <a:pPr>
              <a:spcAft>
                <a:spcPts val="600"/>
              </a:spcAft>
            </a:pPr>
            <a:fld id="{3DF4EE96-C834-4CB1-9BE3-A85B22A039C7}" type="datetime1">
              <a:rPr lang="en-US" smtClean="0"/>
              <a:pPr>
                <a:spcAft>
                  <a:spcPts val="600"/>
                </a:spcAft>
              </a:pPr>
              <a:t>12/26/2023</a:t>
            </a:fld>
            <a:endParaRPr lang="en-US"/>
          </a:p>
        </p:txBody>
      </p:sp>
      <p:sp>
        <p:nvSpPr>
          <p:cNvPr id="11" name="Slide Number Placeholder 17">
            <a:extLst>
              <a:ext uri="{FF2B5EF4-FFF2-40B4-BE49-F238E27FC236}">
                <a16:creationId xmlns:a16="http://schemas.microsoft.com/office/drawing/2014/main" id="{32E95C4D-CC3C-4C9D-B8E6-271568CB8F71}"/>
              </a:ext>
            </a:extLst>
          </p:cNvPr>
          <p:cNvSpPr>
            <a:spLocks noGrp="1"/>
          </p:cNvSpPr>
          <p:nvPr>
            <p:ph type="sldNum" sz="quarter" idx="12"/>
          </p:nvPr>
        </p:nvSpPr>
        <p:spPr>
          <a:xfrm>
            <a:off x="11166329" y="6342042"/>
            <a:ext cx="526228" cy="365125"/>
          </a:xfrm>
        </p:spPr>
        <p:txBody>
          <a:bodyPr>
            <a:normAutofit/>
          </a:bodyPr>
          <a:lstStyle/>
          <a:p>
            <a:pPr>
              <a:spcAft>
                <a:spcPts val="600"/>
              </a:spcAft>
            </a:pPr>
            <a:fld id="{1B0A0659-E443-491A-A36E-EC2EE49C5850}" type="slidenum">
              <a:rPr lang="en-US" smtClean="0"/>
              <a:pPr>
                <a:spcAft>
                  <a:spcPts val="600"/>
                </a:spcAft>
              </a:pPr>
              <a:t>4</a:t>
            </a:fld>
            <a:endParaRPr lang="en-US"/>
          </a:p>
        </p:txBody>
      </p:sp>
      <p:sp>
        <p:nvSpPr>
          <p:cNvPr id="2" name="Footer Placeholder 1">
            <a:extLst>
              <a:ext uri="{FF2B5EF4-FFF2-40B4-BE49-F238E27FC236}">
                <a16:creationId xmlns:a16="http://schemas.microsoft.com/office/drawing/2014/main" id="{13EF6139-0752-FB2D-D2C7-7603BBDADECB}"/>
              </a:ext>
            </a:extLst>
          </p:cNvPr>
          <p:cNvSpPr>
            <a:spLocks noGrp="1"/>
          </p:cNvSpPr>
          <p:nvPr>
            <p:ph type="ftr" sz="quarter" idx="11"/>
          </p:nvPr>
        </p:nvSpPr>
        <p:spPr/>
        <p:txBody>
          <a:bodyPr/>
          <a:lstStyle/>
          <a:p>
            <a:r>
              <a:rPr lang="en-US"/>
              <a:t>ANALYSIS AND MACHINING</a:t>
            </a:r>
          </a:p>
        </p:txBody>
      </p:sp>
    </p:spTree>
    <p:extLst>
      <p:ext uri="{BB962C8B-B14F-4D97-AF65-F5344CB8AC3E}">
        <p14:creationId xmlns:p14="http://schemas.microsoft.com/office/powerpoint/2010/main" val="2583996663"/>
      </p:ext>
    </p:extLst>
  </p:cSld>
  <p:clrMapOvr>
    <a:masterClrMapping/>
  </p:clrMapOvr>
  <mc:AlternateContent xmlns:mc="http://schemas.openxmlformats.org/markup-compatibility/2006" xmlns:p14="http://schemas.microsoft.com/office/powerpoint/2010/main">
    <mc:Choice Requires="p14">
      <p:transition spd="slow" p14:dur="2000" advTm="5157"/>
    </mc:Choice>
    <mc:Fallback xmlns="">
      <p:transition spd="slow" advTm="5157"/>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24EA92-9534-F468-EDD8-820E41A1A83E}"/>
              </a:ext>
            </a:extLst>
          </p:cNvPr>
          <p:cNvSpPr>
            <a:spLocks noGrp="1"/>
          </p:cNvSpPr>
          <p:nvPr>
            <p:ph type="title"/>
          </p:nvPr>
        </p:nvSpPr>
        <p:spPr>
          <a:xfrm>
            <a:off x="6223890" y="273183"/>
            <a:ext cx="5295900" cy="1507193"/>
          </a:xfrm>
        </p:spPr>
        <p:txBody>
          <a:bodyPr anchor="b">
            <a:normAutofit/>
          </a:bodyPr>
          <a:lstStyle/>
          <a:p>
            <a:pPr>
              <a:lnSpc>
                <a:spcPct val="110000"/>
              </a:lnSpc>
            </a:pPr>
            <a:r>
              <a:rPr lang="en-US" sz="2800" b="1">
                <a:latin typeface="Garamond"/>
              </a:rPr>
              <a:t>Microscopic</a:t>
            </a:r>
            <a:br>
              <a:rPr lang="en-US" sz="2800" b="1">
                <a:latin typeface="Garamond"/>
              </a:rPr>
            </a:br>
            <a:r>
              <a:rPr lang="en-US" sz="2800" b="1">
                <a:latin typeface="Garamond"/>
              </a:rPr>
              <a:t>view of surface roughness</a:t>
            </a:r>
          </a:p>
        </p:txBody>
      </p:sp>
      <p:pic>
        <p:nvPicPr>
          <p:cNvPr id="8" name="Picture 7" descr="A screenshot of a computer screen&#10;&#10;Description automatically generated">
            <a:extLst>
              <a:ext uri="{FF2B5EF4-FFF2-40B4-BE49-F238E27FC236}">
                <a16:creationId xmlns:a16="http://schemas.microsoft.com/office/drawing/2014/main" id="{D28C7089-22B9-87F3-B47D-B9948F11D1FA}"/>
              </a:ext>
            </a:extLst>
          </p:cNvPr>
          <p:cNvPicPr>
            <a:picLocks noChangeAspect="1"/>
          </p:cNvPicPr>
          <p:nvPr/>
        </p:nvPicPr>
        <p:blipFill rotWithShape="1">
          <a:blip r:embed="rId2"/>
          <a:srcRect l="1136" t="219" r="-852" b="49453"/>
          <a:stretch/>
        </p:blipFill>
        <p:spPr>
          <a:xfrm>
            <a:off x="178643" y="50746"/>
            <a:ext cx="4518625" cy="2992444"/>
          </a:xfrm>
          <a:prstGeom prst="rect">
            <a:avLst/>
          </a:prstGeom>
          <a:noFill/>
        </p:spPr>
      </p:pic>
      <p:pic>
        <p:nvPicPr>
          <p:cNvPr id="7" name="Picture Placeholder 6" descr="A screenshot of a computer screen&#10;&#10;Description automatically generated">
            <a:extLst>
              <a:ext uri="{FF2B5EF4-FFF2-40B4-BE49-F238E27FC236}">
                <a16:creationId xmlns:a16="http://schemas.microsoft.com/office/drawing/2014/main" id="{4DAB3AF7-F844-E6F1-7C32-73D4B33539C4}"/>
              </a:ext>
            </a:extLst>
          </p:cNvPr>
          <p:cNvPicPr>
            <a:picLocks noGrp="1" noChangeAspect="1"/>
          </p:cNvPicPr>
          <p:nvPr>
            <p:ph type="pic" idx="4294967295"/>
          </p:nvPr>
        </p:nvPicPr>
        <p:blipFill rotWithShape="1">
          <a:blip r:embed="rId3"/>
          <a:srcRect l="2559" t="301" r="2165" b="38178"/>
          <a:stretch/>
        </p:blipFill>
        <p:spPr>
          <a:xfrm>
            <a:off x="5373784" y="1896918"/>
            <a:ext cx="5905725" cy="4274855"/>
          </a:xfrm>
          <a:noFill/>
        </p:spPr>
      </p:pic>
      <p:sp>
        <p:nvSpPr>
          <p:cNvPr id="4" name="Text Placeholder 3">
            <a:extLst>
              <a:ext uri="{FF2B5EF4-FFF2-40B4-BE49-F238E27FC236}">
                <a16:creationId xmlns:a16="http://schemas.microsoft.com/office/drawing/2014/main" id="{3572CC92-1492-6034-8F96-53ACF82B3ADA}"/>
              </a:ext>
            </a:extLst>
          </p:cNvPr>
          <p:cNvSpPr>
            <a:spLocks noGrp="1"/>
          </p:cNvSpPr>
          <p:nvPr>
            <p:ph idx="1"/>
          </p:nvPr>
        </p:nvSpPr>
        <p:spPr>
          <a:xfrm>
            <a:off x="329596" y="3498478"/>
            <a:ext cx="4791635" cy="2306169"/>
          </a:xfrm>
        </p:spPr>
        <p:txBody>
          <a:bodyPr vert="horz" lIns="91440" tIns="45720" rIns="91440" bIns="45720" rtlCol="0" anchor="t">
            <a:normAutofit/>
          </a:bodyPr>
          <a:lstStyle/>
          <a:p>
            <a:r>
              <a:rPr lang="en-US" dirty="0">
                <a:latin typeface="Book Antiqua" panose="02040602050305030304" pitchFamily="18" charset="0"/>
              </a:rPr>
              <a:t>Job no: 1</a:t>
            </a:r>
          </a:p>
          <a:p>
            <a:r>
              <a:rPr lang="en-US" dirty="0">
                <a:latin typeface="Book Antiqua" panose="02040602050305030304" pitchFamily="18" charset="0"/>
              </a:rPr>
              <a:t>Depth of cut: 0.5 mm</a:t>
            </a:r>
          </a:p>
          <a:p>
            <a:r>
              <a:rPr lang="en-US" dirty="0">
                <a:latin typeface="Book Antiqua" panose="02040602050305030304" pitchFamily="18" charset="0"/>
              </a:rPr>
              <a:t>RPM: 384</a:t>
            </a:r>
          </a:p>
          <a:p>
            <a:r>
              <a:rPr lang="en-US" dirty="0">
                <a:latin typeface="Book Antiqua" panose="02040602050305030304" pitchFamily="18" charset="0"/>
              </a:rPr>
              <a:t>Feed: 0.058mm</a:t>
            </a:r>
          </a:p>
          <a:p>
            <a:endParaRPr lang="en-US" dirty="0"/>
          </a:p>
        </p:txBody>
      </p:sp>
      <p:sp>
        <p:nvSpPr>
          <p:cNvPr id="13" name="Date Placeholder 6">
            <a:extLst>
              <a:ext uri="{FF2B5EF4-FFF2-40B4-BE49-F238E27FC236}">
                <a16:creationId xmlns:a16="http://schemas.microsoft.com/office/drawing/2014/main" id="{DF765F4A-2DF9-42BC-89D8-E61753DA5A3E}"/>
              </a:ext>
            </a:extLst>
          </p:cNvPr>
          <p:cNvSpPr>
            <a:spLocks noGrp="1"/>
          </p:cNvSpPr>
          <p:nvPr>
            <p:ph type="dt" sz="half" idx="10"/>
          </p:nvPr>
        </p:nvSpPr>
        <p:spPr>
          <a:xfrm>
            <a:off x="795014" y="6342042"/>
            <a:ext cx="2743200" cy="365125"/>
          </a:xfrm>
        </p:spPr>
        <p:txBody>
          <a:bodyPr/>
          <a:lstStyle/>
          <a:p>
            <a:pPr>
              <a:spcAft>
                <a:spcPts val="600"/>
              </a:spcAft>
            </a:pPr>
            <a:fld id="{380AC60B-92B8-421D-A36F-457DDFFE23B3}" type="datetime1">
              <a:rPr lang="en-US" smtClean="0">
                <a:solidFill>
                  <a:srgbClr val="000000"/>
                </a:solidFill>
              </a:rPr>
              <a:pPr>
                <a:spcAft>
                  <a:spcPts val="600"/>
                </a:spcAft>
              </a:pPr>
              <a:t>12/26/2023</a:t>
            </a:fld>
            <a:endParaRPr lang="en-US">
              <a:solidFill>
                <a:srgbClr val="000000"/>
              </a:solidFill>
            </a:endParaRPr>
          </a:p>
        </p:txBody>
      </p:sp>
      <p:sp>
        <p:nvSpPr>
          <p:cNvPr id="5" name="Footer Placeholder 4">
            <a:extLst>
              <a:ext uri="{FF2B5EF4-FFF2-40B4-BE49-F238E27FC236}">
                <a16:creationId xmlns:a16="http://schemas.microsoft.com/office/drawing/2014/main" id="{512D3B40-F4A4-E149-6858-4E1216912ED8}"/>
              </a:ext>
            </a:extLst>
          </p:cNvPr>
          <p:cNvSpPr>
            <a:spLocks noGrp="1"/>
          </p:cNvSpPr>
          <p:nvPr>
            <p:ph type="ftr" sz="quarter" idx="11"/>
          </p:nvPr>
        </p:nvSpPr>
        <p:spPr>
          <a:xfrm>
            <a:off x="7696200" y="6342042"/>
            <a:ext cx="3470128" cy="365125"/>
          </a:xfrm>
        </p:spPr>
        <p:txBody>
          <a:bodyPr>
            <a:normAutofit/>
          </a:bodyPr>
          <a:lstStyle/>
          <a:p>
            <a:pPr>
              <a:spcAft>
                <a:spcPts val="600"/>
              </a:spcAft>
            </a:pPr>
            <a:r>
              <a:rPr lang="en-US"/>
              <a:t>ANALYSIS AND MACHINING</a:t>
            </a:r>
          </a:p>
        </p:txBody>
      </p:sp>
      <p:sp>
        <p:nvSpPr>
          <p:cNvPr id="6" name="Slide Number Placeholder 5">
            <a:extLst>
              <a:ext uri="{FF2B5EF4-FFF2-40B4-BE49-F238E27FC236}">
                <a16:creationId xmlns:a16="http://schemas.microsoft.com/office/drawing/2014/main" id="{710CF780-10FC-7B8A-34B1-A56C18CB2B2A}"/>
              </a:ext>
            </a:extLst>
          </p:cNvPr>
          <p:cNvSpPr>
            <a:spLocks noGrp="1"/>
          </p:cNvSpPr>
          <p:nvPr>
            <p:ph type="sldNum" sz="quarter" idx="12"/>
          </p:nvPr>
        </p:nvSpPr>
        <p:spPr>
          <a:xfrm>
            <a:off x="11166329" y="6342042"/>
            <a:ext cx="526228" cy="365125"/>
          </a:xfrm>
        </p:spPr>
        <p:txBody>
          <a:bodyPr>
            <a:normAutofit/>
          </a:bodyPr>
          <a:lstStyle/>
          <a:p>
            <a:pPr>
              <a:spcAft>
                <a:spcPts val="600"/>
              </a:spcAft>
            </a:pPr>
            <a:fld id="{91F18EF7-BE1E-4ECB-84D4-67C2B4D8F095}" type="slidenum">
              <a:rPr lang="en-US" smtClean="0"/>
              <a:pPr>
                <a:spcAft>
                  <a:spcPts val="600"/>
                </a:spcAft>
              </a:pPr>
              <a:t>40</a:t>
            </a:fld>
            <a:endParaRPr lang="en-US"/>
          </a:p>
        </p:txBody>
      </p:sp>
    </p:spTree>
    <p:extLst>
      <p:ext uri="{BB962C8B-B14F-4D97-AF65-F5344CB8AC3E}">
        <p14:creationId xmlns:p14="http://schemas.microsoft.com/office/powerpoint/2010/main" val="2954514385"/>
      </p:ext>
    </p:extLst>
  </p:cSld>
  <p:clrMapOvr>
    <a:masterClrMapping/>
  </p:clrMapOvr>
  <mc:AlternateContent xmlns:mc="http://schemas.openxmlformats.org/markup-compatibility/2006" xmlns:p14="http://schemas.microsoft.com/office/powerpoint/2010/main">
    <mc:Choice Requires="p14">
      <p:transition spd="slow" p14:dur="2000" advTm="12178"/>
    </mc:Choice>
    <mc:Fallback xmlns="">
      <p:transition spd="slow" advTm="12178"/>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2CC16D25-37AE-71B9-5323-5D12A41B8957}"/>
              </a:ext>
            </a:extLst>
          </p:cNvPr>
          <p:cNvSpPr>
            <a:spLocks noGrp="1"/>
          </p:cNvSpPr>
          <p:nvPr>
            <p:ph type="ftr" sz="quarter" idx="11"/>
          </p:nvPr>
        </p:nvSpPr>
        <p:spPr/>
        <p:txBody>
          <a:bodyPr/>
          <a:lstStyle/>
          <a:p>
            <a:r>
              <a:rPr lang="en-US"/>
              <a:t>ANALYSIS AND MACHINING</a:t>
            </a:r>
          </a:p>
        </p:txBody>
      </p:sp>
      <p:sp>
        <p:nvSpPr>
          <p:cNvPr id="5" name="Slide Number Placeholder 4">
            <a:extLst>
              <a:ext uri="{FF2B5EF4-FFF2-40B4-BE49-F238E27FC236}">
                <a16:creationId xmlns:a16="http://schemas.microsoft.com/office/drawing/2014/main" id="{16923AA6-55D4-EF2D-4BB7-E7A193DE28B5}"/>
              </a:ext>
            </a:extLst>
          </p:cNvPr>
          <p:cNvSpPr>
            <a:spLocks noGrp="1"/>
          </p:cNvSpPr>
          <p:nvPr>
            <p:ph type="sldNum" sz="quarter" idx="12"/>
          </p:nvPr>
        </p:nvSpPr>
        <p:spPr/>
        <p:txBody>
          <a:bodyPr/>
          <a:lstStyle/>
          <a:p>
            <a:fld id="{91F18EF7-BE1E-4ECB-84D4-67C2B4D8F095}" type="slidenum">
              <a:rPr lang="en-US" smtClean="0"/>
              <a:t>41</a:t>
            </a:fld>
            <a:endParaRPr lang="en-US"/>
          </a:p>
        </p:txBody>
      </p:sp>
      <p:pic>
        <p:nvPicPr>
          <p:cNvPr id="9" name="Content Placeholder 8" descr="A graph with a line graph&#10;&#10;Description automatically generated">
            <a:extLst>
              <a:ext uri="{FF2B5EF4-FFF2-40B4-BE49-F238E27FC236}">
                <a16:creationId xmlns:a16="http://schemas.microsoft.com/office/drawing/2014/main" id="{B34E1F5A-6C6C-E5EB-B12D-54B83A24DBAE}"/>
              </a:ext>
            </a:extLst>
          </p:cNvPr>
          <p:cNvPicPr>
            <a:picLocks noGrp="1" noChangeAspect="1"/>
          </p:cNvPicPr>
          <p:nvPr>
            <p:ph idx="1"/>
          </p:nvPr>
        </p:nvPicPr>
        <p:blipFill>
          <a:blip r:embed="rId3"/>
          <a:stretch>
            <a:fillRect/>
          </a:stretch>
        </p:blipFill>
        <p:spPr>
          <a:xfrm>
            <a:off x="149801" y="1742"/>
            <a:ext cx="12037016" cy="2312223"/>
          </a:xfrm>
        </p:spPr>
      </p:pic>
      <p:pic>
        <p:nvPicPr>
          <p:cNvPr id="10" name="Picture 9" descr="A screenshot of a graph&#10;&#10;Description automatically generated">
            <a:extLst>
              <a:ext uri="{FF2B5EF4-FFF2-40B4-BE49-F238E27FC236}">
                <a16:creationId xmlns:a16="http://schemas.microsoft.com/office/drawing/2014/main" id="{E81D5C47-403F-E75A-CBF7-09EB140E1D97}"/>
              </a:ext>
            </a:extLst>
          </p:cNvPr>
          <p:cNvPicPr>
            <a:picLocks noChangeAspect="1"/>
          </p:cNvPicPr>
          <p:nvPr/>
        </p:nvPicPr>
        <p:blipFill>
          <a:blip r:embed="rId4"/>
          <a:stretch>
            <a:fillRect/>
          </a:stretch>
        </p:blipFill>
        <p:spPr>
          <a:xfrm>
            <a:off x="89552" y="2321602"/>
            <a:ext cx="7440898" cy="4475812"/>
          </a:xfrm>
          <a:prstGeom prst="rect">
            <a:avLst/>
          </a:prstGeom>
        </p:spPr>
      </p:pic>
      <p:sp>
        <p:nvSpPr>
          <p:cNvPr id="11" name="TextBox 10">
            <a:extLst>
              <a:ext uri="{FF2B5EF4-FFF2-40B4-BE49-F238E27FC236}">
                <a16:creationId xmlns:a16="http://schemas.microsoft.com/office/drawing/2014/main" id="{CCE7F074-5649-20DD-520F-C5C5FAAF4793}"/>
              </a:ext>
            </a:extLst>
          </p:cNvPr>
          <p:cNvSpPr txBox="1"/>
          <p:nvPr/>
        </p:nvSpPr>
        <p:spPr>
          <a:xfrm>
            <a:off x="8344478" y="3543845"/>
            <a:ext cx="2743200"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000" dirty="0">
                <a:latin typeface="Book Antiqua" panose="02040602050305030304" pitchFamily="18" charset="0"/>
              </a:rPr>
              <a:t>THE ROUGHNESS PROFILE AT THE TOP SECTION</a:t>
            </a:r>
          </a:p>
        </p:txBody>
      </p:sp>
    </p:spTree>
    <p:extLst>
      <p:ext uri="{BB962C8B-B14F-4D97-AF65-F5344CB8AC3E}">
        <p14:creationId xmlns:p14="http://schemas.microsoft.com/office/powerpoint/2010/main" val="1867075261"/>
      </p:ext>
    </p:extLst>
  </p:cSld>
  <p:clrMapOvr>
    <a:masterClrMapping/>
  </p:clrMapOvr>
  <mc:AlternateContent xmlns:mc="http://schemas.openxmlformats.org/markup-compatibility/2006" xmlns:p14="http://schemas.microsoft.com/office/powerpoint/2010/main">
    <mc:Choice Requires="p14">
      <p:transition spd="slow" p14:dur="2000" advTm="11650"/>
    </mc:Choice>
    <mc:Fallback xmlns="">
      <p:transition spd="slow" advTm="11650"/>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972746-9149-D0FA-55B3-F7EDE26503D1}"/>
              </a:ext>
            </a:extLst>
          </p:cNvPr>
          <p:cNvSpPr>
            <a:spLocks noGrp="1"/>
          </p:cNvSpPr>
          <p:nvPr>
            <p:ph type="title"/>
          </p:nvPr>
        </p:nvSpPr>
        <p:spPr>
          <a:xfrm>
            <a:off x="8399572" y="4339381"/>
            <a:ext cx="2837601" cy="663958"/>
          </a:xfrm>
        </p:spPr>
        <p:txBody>
          <a:bodyPr>
            <a:noAutofit/>
          </a:bodyPr>
          <a:lstStyle/>
          <a:p>
            <a:pPr>
              <a:lnSpc>
                <a:spcPct val="100000"/>
              </a:lnSpc>
            </a:pPr>
            <a:r>
              <a:rPr lang="en-US" sz="2000" dirty="0">
                <a:latin typeface="Book Antiqua" panose="02040602050305030304" pitchFamily="18" charset="0"/>
              </a:rPr>
              <a:t>The roughness profile of the mid-section</a:t>
            </a:r>
          </a:p>
        </p:txBody>
      </p:sp>
      <p:pic>
        <p:nvPicPr>
          <p:cNvPr id="6" name="Content Placeholder 5" descr="A graph with a line&#10;&#10;Description automatically generated">
            <a:extLst>
              <a:ext uri="{FF2B5EF4-FFF2-40B4-BE49-F238E27FC236}">
                <a16:creationId xmlns:a16="http://schemas.microsoft.com/office/drawing/2014/main" id="{73A0470C-D177-4891-32D2-39590CAE3127}"/>
              </a:ext>
            </a:extLst>
          </p:cNvPr>
          <p:cNvPicPr>
            <a:picLocks noGrp="1" noChangeAspect="1"/>
          </p:cNvPicPr>
          <p:nvPr>
            <p:ph idx="1"/>
          </p:nvPr>
        </p:nvPicPr>
        <p:blipFill>
          <a:blip r:embed="rId2"/>
          <a:stretch>
            <a:fillRect/>
          </a:stretch>
        </p:blipFill>
        <p:spPr>
          <a:xfrm>
            <a:off x="3923" y="2762"/>
            <a:ext cx="12191997" cy="2326695"/>
          </a:xfrm>
        </p:spPr>
      </p:pic>
      <p:sp>
        <p:nvSpPr>
          <p:cNvPr id="4" name="Footer Placeholder 3">
            <a:extLst>
              <a:ext uri="{FF2B5EF4-FFF2-40B4-BE49-F238E27FC236}">
                <a16:creationId xmlns:a16="http://schemas.microsoft.com/office/drawing/2014/main" id="{8B93FAC8-B2B2-BC09-63EA-22025AEDC6D9}"/>
              </a:ext>
            </a:extLst>
          </p:cNvPr>
          <p:cNvSpPr>
            <a:spLocks noGrp="1"/>
          </p:cNvSpPr>
          <p:nvPr>
            <p:ph type="ftr" sz="quarter" idx="11"/>
          </p:nvPr>
        </p:nvSpPr>
        <p:spPr/>
        <p:txBody>
          <a:bodyPr/>
          <a:lstStyle/>
          <a:p>
            <a:r>
              <a:rPr lang="en-US"/>
              <a:t>ANALYSIS AND MACHINING</a:t>
            </a:r>
          </a:p>
        </p:txBody>
      </p:sp>
      <p:sp>
        <p:nvSpPr>
          <p:cNvPr id="5" name="Slide Number Placeholder 4">
            <a:extLst>
              <a:ext uri="{FF2B5EF4-FFF2-40B4-BE49-F238E27FC236}">
                <a16:creationId xmlns:a16="http://schemas.microsoft.com/office/drawing/2014/main" id="{E2E8AE0B-2EC0-2F74-09EC-EF04EBB46115}"/>
              </a:ext>
            </a:extLst>
          </p:cNvPr>
          <p:cNvSpPr>
            <a:spLocks noGrp="1"/>
          </p:cNvSpPr>
          <p:nvPr>
            <p:ph type="sldNum" sz="quarter" idx="12"/>
          </p:nvPr>
        </p:nvSpPr>
        <p:spPr/>
        <p:txBody>
          <a:bodyPr/>
          <a:lstStyle/>
          <a:p>
            <a:fld id="{91F18EF7-BE1E-4ECB-84D4-67C2B4D8F095}" type="slidenum">
              <a:rPr lang="en-US" smtClean="0"/>
              <a:t>42</a:t>
            </a:fld>
            <a:endParaRPr lang="en-US"/>
          </a:p>
        </p:txBody>
      </p:sp>
      <p:pic>
        <p:nvPicPr>
          <p:cNvPr id="7" name="Picture 6" descr="A screenshot of a data&#10;&#10;Description automatically generated">
            <a:extLst>
              <a:ext uri="{FF2B5EF4-FFF2-40B4-BE49-F238E27FC236}">
                <a16:creationId xmlns:a16="http://schemas.microsoft.com/office/drawing/2014/main" id="{734C3127-256E-4785-5BB9-06D70F01F3B1}"/>
              </a:ext>
            </a:extLst>
          </p:cNvPr>
          <p:cNvPicPr>
            <a:picLocks noChangeAspect="1"/>
          </p:cNvPicPr>
          <p:nvPr/>
        </p:nvPicPr>
        <p:blipFill>
          <a:blip r:embed="rId3"/>
          <a:stretch>
            <a:fillRect/>
          </a:stretch>
        </p:blipFill>
        <p:spPr>
          <a:xfrm>
            <a:off x="4289" y="2327223"/>
            <a:ext cx="7436537" cy="4352144"/>
          </a:xfrm>
          <a:prstGeom prst="rect">
            <a:avLst/>
          </a:prstGeom>
        </p:spPr>
      </p:pic>
    </p:spTree>
    <p:extLst>
      <p:ext uri="{BB962C8B-B14F-4D97-AF65-F5344CB8AC3E}">
        <p14:creationId xmlns:p14="http://schemas.microsoft.com/office/powerpoint/2010/main" val="701702307"/>
      </p:ext>
    </p:extLst>
  </p:cSld>
  <p:clrMapOvr>
    <a:masterClrMapping/>
  </p:clrMapOvr>
  <mc:AlternateContent xmlns:mc="http://schemas.openxmlformats.org/markup-compatibility/2006" xmlns:p14="http://schemas.microsoft.com/office/powerpoint/2010/main">
    <mc:Choice Requires="p14">
      <p:transition spd="slow" p14:dur="2000" advTm="3286"/>
    </mc:Choice>
    <mc:Fallback xmlns="">
      <p:transition spd="slow" advTm="3286"/>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2A433F-DFA0-141D-8F9C-B17CF02C1F23}"/>
              </a:ext>
            </a:extLst>
          </p:cNvPr>
          <p:cNvSpPr>
            <a:spLocks noGrp="1"/>
          </p:cNvSpPr>
          <p:nvPr>
            <p:ph type="title"/>
          </p:nvPr>
        </p:nvSpPr>
        <p:spPr>
          <a:xfrm>
            <a:off x="8088284" y="3850280"/>
            <a:ext cx="3225338" cy="1438450"/>
          </a:xfrm>
        </p:spPr>
        <p:txBody>
          <a:bodyPr>
            <a:noAutofit/>
          </a:bodyPr>
          <a:lstStyle/>
          <a:p>
            <a:pPr>
              <a:lnSpc>
                <a:spcPct val="100000"/>
              </a:lnSpc>
            </a:pPr>
            <a:r>
              <a:rPr lang="en-US" sz="2000" dirty="0">
                <a:latin typeface="Book Antiqua" panose="02040602050305030304" pitchFamily="18" charset="0"/>
              </a:rPr>
              <a:t>The roughness profile of the bottom section</a:t>
            </a:r>
          </a:p>
        </p:txBody>
      </p:sp>
      <p:pic>
        <p:nvPicPr>
          <p:cNvPr id="6" name="Content Placeholder 5" descr="A graph with a line graph&#10;&#10;Description automatically generated">
            <a:extLst>
              <a:ext uri="{FF2B5EF4-FFF2-40B4-BE49-F238E27FC236}">
                <a16:creationId xmlns:a16="http://schemas.microsoft.com/office/drawing/2014/main" id="{E0C710D1-7AED-9D8F-C8EF-AE7ED2C9A71E}"/>
              </a:ext>
            </a:extLst>
          </p:cNvPr>
          <p:cNvPicPr>
            <a:picLocks noGrp="1" noChangeAspect="1"/>
          </p:cNvPicPr>
          <p:nvPr>
            <p:ph idx="1"/>
          </p:nvPr>
        </p:nvPicPr>
        <p:blipFill>
          <a:blip r:embed="rId3"/>
          <a:stretch>
            <a:fillRect/>
          </a:stretch>
        </p:blipFill>
        <p:spPr>
          <a:xfrm>
            <a:off x="153823" y="68707"/>
            <a:ext cx="11929671" cy="2219789"/>
          </a:xfrm>
        </p:spPr>
      </p:pic>
      <p:sp>
        <p:nvSpPr>
          <p:cNvPr id="4" name="Footer Placeholder 3">
            <a:extLst>
              <a:ext uri="{FF2B5EF4-FFF2-40B4-BE49-F238E27FC236}">
                <a16:creationId xmlns:a16="http://schemas.microsoft.com/office/drawing/2014/main" id="{3926FED1-1A8E-A236-426D-6815C8A18ED9}"/>
              </a:ext>
            </a:extLst>
          </p:cNvPr>
          <p:cNvSpPr>
            <a:spLocks noGrp="1"/>
          </p:cNvSpPr>
          <p:nvPr>
            <p:ph type="ftr" sz="quarter" idx="11"/>
          </p:nvPr>
        </p:nvSpPr>
        <p:spPr/>
        <p:txBody>
          <a:bodyPr/>
          <a:lstStyle/>
          <a:p>
            <a:r>
              <a:rPr lang="en-US"/>
              <a:t>ANALYSIS AND MACHINING</a:t>
            </a:r>
          </a:p>
        </p:txBody>
      </p:sp>
      <p:sp>
        <p:nvSpPr>
          <p:cNvPr id="5" name="Slide Number Placeholder 4">
            <a:extLst>
              <a:ext uri="{FF2B5EF4-FFF2-40B4-BE49-F238E27FC236}">
                <a16:creationId xmlns:a16="http://schemas.microsoft.com/office/drawing/2014/main" id="{6A46679A-5356-8053-6662-FD60C4073302}"/>
              </a:ext>
            </a:extLst>
          </p:cNvPr>
          <p:cNvSpPr>
            <a:spLocks noGrp="1"/>
          </p:cNvSpPr>
          <p:nvPr>
            <p:ph type="sldNum" sz="quarter" idx="12"/>
          </p:nvPr>
        </p:nvSpPr>
        <p:spPr/>
        <p:txBody>
          <a:bodyPr/>
          <a:lstStyle/>
          <a:p>
            <a:fld id="{91F18EF7-BE1E-4ECB-84D4-67C2B4D8F095}" type="slidenum">
              <a:rPr lang="en-US" smtClean="0"/>
              <a:t>43</a:t>
            </a:fld>
            <a:endParaRPr lang="en-US"/>
          </a:p>
        </p:txBody>
      </p:sp>
      <p:pic>
        <p:nvPicPr>
          <p:cNvPr id="7" name="Picture 6" descr="A screenshot of a data&#10;&#10;Description automatically generated">
            <a:extLst>
              <a:ext uri="{FF2B5EF4-FFF2-40B4-BE49-F238E27FC236}">
                <a16:creationId xmlns:a16="http://schemas.microsoft.com/office/drawing/2014/main" id="{121BA205-415F-55BD-8A38-5B0EA20666B5}"/>
              </a:ext>
            </a:extLst>
          </p:cNvPr>
          <p:cNvPicPr>
            <a:picLocks noChangeAspect="1"/>
          </p:cNvPicPr>
          <p:nvPr/>
        </p:nvPicPr>
        <p:blipFill>
          <a:blip r:embed="rId4"/>
          <a:stretch>
            <a:fillRect/>
          </a:stretch>
        </p:blipFill>
        <p:spPr>
          <a:xfrm>
            <a:off x="151593" y="2288583"/>
            <a:ext cx="6916441" cy="4489342"/>
          </a:xfrm>
          <a:prstGeom prst="rect">
            <a:avLst/>
          </a:prstGeom>
        </p:spPr>
      </p:pic>
    </p:spTree>
    <p:extLst>
      <p:ext uri="{BB962C8B-B14F-4D97-AF65-F5344CB8AC3E}">
        <p14:creationId xmlns:p14="http://schemas.microsoft.com/office/powerpoint/2010/main" val="1360367803"/>
      </p:ext>
    </p:extLst>
  </p:cSld>
  <p:clrMapOvr>
    <a:masterClrMapping/>
  </p:clrMapOvr>
  <mc:AlternateContent xmlns:mc="http://schemas.openxmlformats.org/markup-compatibility/2006" xmlns:p14="http://schemas.microsoft.com/office/powerpoint/2010/main">
    <mc:Choice Requires="p14">
      <p:transition spd="slow" p14:dur="2000" advTm="6590"/>
    </mc:Choice>
    <mc:Fallback xmlns="">
      <p:transition spd="slow" advTm="6590"/>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4EBCC887-2772-67A1-79B9-3182FE4DCA0E}"/>
              </a:ext>
            </a:extLst>
          </p:cNvPr>
          <p:cNvPicPr>
            <a:picLocks noGrp="1" noChangeAspect="1"/>
          </p:cNvPicPr>
          <p:nvPr>
            <p:ph idx="1"/>
          </p:nvPr>
        </p:nvPicPr>
        <p:blipFill>
          <a:blip r:embed="rId3"/>
          <a:stretch>
            <a:fillRect/>
          </a:stretch>
        </p:blipFill>
        <p:spPr>
          <a:xfrm>
            <a:off x="4647647" y="1709333"/>
            <a:ext cx="7471256" cy="4954292"/>
          </a:xfrm>
        </p:spPr>
      </p:pic>
      <p:sp>
        <p:nvSpPr>
          <p:cNvPr id="4" name="Footer Placeholder 3">
            <a:extLst>
              <a:ext uri="{FF2B5EF4-FFF2-40B4-BE49-F238E27FC236}">
                <a16:creationId xmlns:a16="http://schemas.microsoft.com/office/drawing/2014/main" id="{95C721BD-7607-CDBD-1249-EEAC4100DDDE}"/>
              </a:ext>
            </a:extLst>
          </p:cNvPr>
          <p:cNvSpPr>
            <a:spLocks noGrp="1"/>
          </p:cNvSpPr>
          <p:nvPr>
            <p:ph type="ftr" sz="quarter" idx="11"/>
          </p:nvPr>
        </p:nvSpPr>
        <p:spPr/>
        <p:txBody>
          <a:bodyPr/>
          <a:lstStyle/>
          <a:p>
            <a:r>
              <a:rPr lang="en-US"/>
              <a:t>ANALYSIS AND MACHINING</a:t>
            </a:r>
          </a:p>
        </p:txBody>
      </p:sp>
      <p:sp>
        <p:nvSpPr>
          <p:cNvPr id="5" name="Slide Number Placeholder 4">
            <a:extLst>
              <a:ext uri="{FF2B5EF4-FFF2-40B4-BE49-F238E27FC236}">
                <a16:creationId xmlns:a16="http://schemas.microsoft.com/office/drawing/2014/main" id="{7D706F4D-DD7D-063B-3AAF-ED6AE004ED15}"/>
              </a:ext>
            </a:extLst>
          </p:cNvPr>
          <p:cNvSpPr>
            <a:spLocks noGrp="1"/>
          </p:cNvSpPr>
          <p:nvPr>
            <p:ph type="sldNum" sz="quarter" idx="12"/>
          </p:nvPr>
        </p:nvSpPr>
        <p:spPr/>
        <p:txBody>
          <a:bodyPr/>
          <a:lstStyle/>
          <a:p>
            <a:fld id="{91F18EF7-BE1E-4ECB-84D4-67C2B4D8F095}" type="slidenum">
              <a:rPr lang="en-US" smtClean="0"/>
              <a:t>44</a:t>
            </a:fld>
            <a:endParaRPr lang="en-US"/>
          </a:p>
        </p:txBody>
      </p:sp>
      <p:sp>
        <p:nvSpPr>
          <p:cNvPr id="8" name="Title 1">
            <a:extLst>
              <a:ext uri="{FF2B5EF4-FFF2-40B4-BE49-F238E27FC236}">
                <a16:creationId xmlns:a16="http://schemas.microsoft.com/office/drawing/2014/main" id="{E8C2D36D-032A-D826-6E5A-F5E8A87EB5F3}"/>
              </a:ext>
            </a:extLst>
          </p:cNvPr>
          <p:cNvSpPr txBox="1">
            <a:spLocks/>
          </p:cNvSpPr>
          <p:nvPr/>
        </p:nvSpPr>
        <p:spPr>
          <a:xfrm>
            <a:off x="6223890" y="273183"/>
            <a:ext cx="5295900" cy="1507193"/>
          </a:xfrm>
          <a:prstGeom prst="rect">
            <a:avLst/>
          </a:prstGeom>
        </p:spPr>
        <p:txBody>
          <a:bodyPr vert="horz" lIns="91440" tIns="45720" rIns="91440" bIns="45720" rtlCol="0" anchor="b">
            <a:normAutofit/>
          </a:bodyPr>
          <a:lstStyle>
            <a:lvl1pPr algn="l" defTabSz="914400" rtl="0" eaLnBrk="1" latinLnBrk="0" hangingPunct="1">
              <a:lnSpc>
                <a:spcPct val="120000"/>
              </a:lnSpc>
              <a:spcBef>
                <a:spcPct val="0"/>
              </a:spcBef>
              <a:buNone/>
              <a:defRPr sz="3200" kern="1200" cap="all" spc="700" baseline="0">
                <a:solidFill>
                  <a:schemeClr val="tx1"/>
                </a:solidFill>
                <a:latin typeface="+mj-lt"/>
                <a:ea typeface="+mj-ea"/>
                <a:cs typeface="+mj-cs"/>
              </a:defRPr>
            </a:lvl1pPr>
          </a:lstStyle>
          <a:p>
            <a:pPr>
              <a:lnSpc>
                <a:spcPct val="110000"/>
              </a:lnSpc>
            </a:pPr>
            <a:r>
              <a:rPr lang="en-US" sz="2800" b="1">
                <a:latin typeface="Garamond"/>
              </a:rPr>
              <a:t>Microscopic</a:t>
            </a:r>
            <a:br>
              <a:rPr lang="en-US" sz="2800" b="1">
                <a:latin typeface="Garamond"/>
              </a:rPr>
            </a:br>
            <a:r>
              <a:rPr lang="en-US" sz="2800" b="1">
                <a:latin typeface="Garamond"/>
              </a:rPr>
              <a:t>view of surface roughness</a:t>
            </a:r>
          </a:p>
        </p:txBody>
      </p:sp>
      <p:sp>
        <p:nvSpPr>
          <p:cNvPr id="10" name="Text Placeholder 3">
            <a:extLst>
              <a:ext uri="{FF2B5EF4-FFF2-40B4-BE49-F238E27FC236}">
                <a16:creationId xmlns:a16="http://schemas.microsoft.com/office/drawing/2014/main" id="{081B25EE-6BCE-FE9E-DB92-F2B0633FB4AC}"/>
              </a:ext>
            </a:extLst>
          </p:cNvPr>
          <p:cNvSpPr txBox="1">
            <a:spLocks/>
          </p:cNvSpPr>
          <p:nvPr/>
        </p:nvSpPr>
        <p:spPr>
          <a:xfrm>
            <a:off x="394172" y="4363800"/>
            <a:ext cx="4791635" cy="2306169"/>
          </a:xfrm>
          <a:prstGeom prst="rect">
            <a:avLst/>
          </a:prstGeom>
        </p:spPr>
        <p:txBody>
          <a:bodyPr vert="horz" lIns="91440" tIns="45720" rIns="91440" bIns="45720" rtlCol="0" anchor="t">
            <a:normAutofit/>
          </a:bodyPr>
          <a:lstStyle>
            <a:lvl1pPr marL="228600" indent="-228600" algn="l" defTabSz="914400" rtl="0" eaLnBrk="1" latinLnBrk="0" hangingPunct="1">
              <a:lnSpc>
                <a:spcPct val="130000"/>
              </a:lnSpc>
              <a:spcBef>
                <a:spcPts val="1000"/>
              </a:spcBef>
              <a:buSzPct val="85000"/>
              <a:buFont typeface="Arial" panose="020B0604020202020204" pitchFamily="34" charset="0"/>
              <a:buChar char="•"/>
              <a:defRPr sz="2000" kern="1200">
                <a:solidFill>
                  <a:schemeClr val="tx1"/>
                </a:solidFill>
                <a:latin typeface="+mj-lt"/>
                <a:ea typeface="+mn-ea"/>
                <a:cs typeface="+mn-cs"/>
              </a:defRPr>
            </a:lvl1pPr>
            <a:lvl2pPr marL="457200" indent="-228600" algn="l" defTabSz="914400" rtl="0" eaLnBrk="1" latinLnBrk="0" hangingPunct="1">
              <a:lnSpc>
                <a:spcPct val="130000"/>
              </a:lnSpc>
              <a:spcBef>
                <a:spcPts val="500"/>
              </a:spcBef>
              <a:buSzPct val="100000"/>
              <a:buFont typeface="Avenir Next LT Pro Light" panose="020B0304020202020204" pitchFamily="34" charset="0"/>
              <a:buChar char="–"/>
              <a:defRPr sz="1800" kern="1200">
                <a:solidFill>
                  <a:schemeClr val="tx1"/>
                </a:solidFill>
                <a:latin typeface="+mj-lt"/>
                <a:ea typeface="+mn-ea"/>
                <a:cs typeface="+mn-cs"/>
              </a:defRPr>
            </a:lvl2pPr>
            <a:lvl3pPr marL="731520" indent="-228600" algn="l" defTabSz="914400" rtl="0" eaLnBrk="1" latinLnBrk="0" hangingPunct="1">
              <a:lnSpc>
                <a:spcPct val="130000"/>
              </a:lnSpc>
              <a:spcBef>
                <a:spcPts val="500"/>
              </a:spcBef>
              <a:buSzPct val="85000"/>
              <a:buFont typeface="Arial" panose="020B0604020202020204" pitchFamily="34" charset="0"/>
              <a:buChar char="•"/>
              <a:defRPr sz="1600" kern="1200">
                <a:solidFill>
                  <a:schemeClr val="tx1"/>
                </a:solidFill>
                <a:latin typeface="+mj-lt"/>
                <a:ea typeface="+mn-ea"/>
                <a:cs typeface="+mn-cs"/>
              </a:defRPr>
            </a:lvl3pPr>
            <a:lvl4pPr marL="1005840" indent="-228600" algn="l" defTabSz="914400" rtl="0" eaLnBrk="1" latinLnBrk="0" hangingPunct="1">
              <a:lnSpc>
                <a:spcPct val="130000"/>
              </a:lnSpc>
              <a:spcBef>
                <a:spcPts val="500"/>
              </a:spcBef>
              <a:buSzPct val="100000"/>
              <a:buFont typeface="Avenir Next LT Pro Light" panose="020B0304020202020204" pitchFamily="34" charset="0"/>
              <a:buChar char="–"/>
              <a:defRPr sz="1400" kern="1200">
                <a:solidFill>
                  <a:schemeClr val="tx1"/>
                </a:solidFill>
                <a:latin typeface="+mj-lt"/>
                <a:ea typeface="+mn-ea"/>
                <a:cs typeface="+mn-cs"/>
              </a:defRPr>
            </a:lvl4pPr>
            <a:lvl5pPr marL="1188720" indent="-228600" algn="l" defTabSz="914400" rtl="0" eaLnBrk="1" latinLnBrk="0" hangingPunct="1">
              <a:lnSpc>
                <a:spcPct val="130000"/>
              </a:lnSpc>
              <a:spcBef>
                <a:spcPts val="500"/>
              </a:spcBef>
              <a:buSzPct val="85000"/>
              <a:buFont typeface="Arial" panose="020B0604020202020204" pitchFamily="34" charset="0"/>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Book Antiqua" panose="02040602050305030304" pitchFamily="18" charset="0"/>
              </a:rPr>
              <a:t>Job no: 3</a:t>
            </a:r>
          </a:p>
          <a:p>
            <a:r>
              <a:rPr lang="en-US" dirty="0">
                <a:latin typeface="Book Antiqua" panose="02040602050305030304" pitchFamily="18" charset="0"/>
              </a:rPr>
              <a:t>Depth of cut: 0.6 mm</a:t>
            </a:r>
          </a:p>
          <a:p>
            <a:r>
              <a:rPr lang="en-US" dirty="0">
                <a:latin typeface="Book Antiqua" panose="02040602050305030304" pitchFamily="18" charset="0"/>
              </a:rPr>
              <a:t>RPM: 598</a:t>
            </a:r>
          </a:p>
          <a:p>
            <a:r>
              <a:rPr lang="en-US" dirty="0">
                <a:latin typeface="Book Antiqua" panose="02040602050305030304" pitchFamily="18" charset="0"/>
              </a:rPr>
              <a:t>Feed: 0.187 mm</a:t>
            </a:r>
          </a:p>
        </p:txBody>
      </p:sp>
      <p:pic>
        <p:nvPicPr>
          <p:cNvPr id="11" name="Picture 10" descr="A multicolored map of a topographical map&#10;&#10;Description automatically generated">
            <a:extLst>
              <a:ext uri="{FF2B5EF4-FFF2-40B4-BE49-F238E27FC236}">
                <a16:creationId xmlns:a16="http://schemas.microsoft.com/office/drawing/2014/main" id="{E81F11D1-B9E2-85E5-D776-027E47196D64}"/>
              </a:ext>
            </a:extLst>
          </p:cNvPr>
          <p:cNvPicPr>
            <a:picLocks noChangeAspect="1"/>
          </p:cNvPicPr>
          <p:nvPr/>
        </p:nvPicPr>
        <p:blipFill>
          <a:blip r:embed="rId4"/>
          <a:stretch>
            <a:fillRect/>
          </a:stretch>
        </p:blipFill>
        <p:spPr>
          <a:xfrm>
            <a:off x="83948" y="86644"/>
            <a:ext cx="4572000" cy="4114577"/>
          </a:xfrm>
          <a:prstGeom prst="rect">
            <a:avLst/>
          </a:prstGeom>
        </p:spPr>
      </p:pic>
    </p:spTree>
    <p:extLst>
      <p:ext uri="{BB962C8B-B14F-4D97-AF65-F5344CB8AC3E}">
        <p14:creationId xmlns:p14="http://schemas.microsoft.com/office/powerpoint/2010/main" val="2833550204"/>
      </p:ext>
    </p:extLst>
  </p:cSld>
  <p:clrMapOvr>
    <a:masterClrMapping/>
  </p:clrMapOvr>
  <mc:AlternateContent xmlns:mc="http://schemas.openxmlformats.org/markup-compatibility/2006" xmlns:p14="http://schemas.microsoft.com/office/powerpoint/2010/main">
    <mc:Choice Requires="p14">
      <p:transition spd="slow" p14:dur="2000" advTm="9393"/>
    </mc:Choice>
    <mc:Fallback xmlns="">
      <p:transition spd="slow" advTm="9393"/>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7B6690-EDD0-3896-C838-5660F687C05B}"/>
              </a:ext>
            </a:extLst>
          </p:cNvPr>
          <p:cNvSpPr>
            <a:spLocks noGrp="1"/>
          </p:cNvSpPr>
          <p:nvPr>
            <p:ph type="title"/>
          </p:nvPr>
        </p:nvSpPr>
        <p:spPr>
          <a:xfrm>
            <a:off x="7844422" y="3842710"/>
            <a:ext cx="2660175" cy="1438450"/>
          </a:xfrm>
        </p:spPr>
        <p:txBody>
          <a:bodyPr>
            <a:noAutofit/>
          </a:bodyPr>
          <a:lstStyle/>
          <a:p>
            <a:pPr>
              <a:lnSpc>
                <a:spcPct val="100000"/>
              </a:lnSpc>
            </a:pPr>
            <a:r>
              <a:rPr lang="en-US" sz="2000" dirty="0">
                <a:latin typeface="Book Antiqua" panose="02040602050305030304" pitchFamily="18" charset="0"/>
              </a:rPr>
              <a:t>The roughness profile at the top section</a:t>
            </a:r>
          </a:p>
        </p:txBody>
      </p:sp>
      <p:sp>
        <p:nvSpPr>
          <p:cNvPr id="4" name="Footer Placeholder 3">
            <a:extLst>
              <a:ext uri="{FF2B5EF4-FFF2-40B4-BE49-F238E27FC236}">
                <a16:creationId xmlns:a16="http://schemas.microsoft.com/office/drawing/2014/main" id="{A86E10D2-6497-F75E-8726-2C7947E8EFEF}"/>
              </a:ext>
            </a:extLst>
          </p:cNvPr>
          <p:cNvSpPr>
            <a:spLocks noGrp="1"/>
          </p:cNvSpPr>
          <p:nvPr>
            <p:ph type="ftr" sz="quarter" idx="11"/>
          </p:nvPr>
        </p:nvSpPr>
        <p:spPr/>
        <p:txBody>
          <a:bodyPr/>
          <a:lstStyle/>
          <a:p>
            <a:r>
              <a:rPr lang="en-US"/>
              <a:t>ANALYSIS AND MACHINING</a:t>
            </a:r>
          </a:p>
        </p:txBody>
      </p:sp>
      <p:sp>
        <p:nvSpPr>
          <p:cNvPr id="5" name="Slide Number Placeholder 4">
            <a:extLst>
              <a:ext uri="{FF2B5EF4-FFF2-40B4-BE49-F238E27FC236}">
                <a16:creationId xmlns:a16="http://schemas.microsoft.com/office/drawing/2014/main" id="{27AE470F-3B3B-96B3-7389-66CBA1F4D20C}"/>
              </a:ext>
            </a:extLst>
          </p:cNvPr>
          <p:cNvSpPr>
            <a:spLocks noGrp="1"/>
          </p:cNvSpPr>
          <p:nvPr>
            <p:ph type="sldNum" sz="quarter" idx="12"/>
          </p:nvPr>
        </p:nvSpPr>
        <p:spPr/>
        <p:txBody>
          <a:bodyPr/>
          <a:lstStyle/>
          <a:p>
            <a:fld id="{91F18EF7-BE1E-4ECB-84D4-67C2B4D8F095}" type="slidenum">
              <a:rPr lang="en-US" smtClean="0"/>
              <a:t>45</a:t>
            </a:fld>
            <a:endParaRPr lang="en-US"/>
          </a:p>
        </p:txBody>
      </p:sp>
      <p:pic>
        <p:nvPicPr>
          <p:cNvPr id="6" name="Picture 5" descr="A graph with a line&#10;&#10;Description automatically generated">
            <a:extLst>
              <a:ext uri="{FF2B5EF4-FFF2-40B4-BE49-F238E27FC236}">
                <a16:creationId xmlns:a16="http://schemas.microsoft.com/office/drawing/2014/main" id="{E897D243-45EE-017B-3C64-8582A6C78CFA}"/>
              </a:ext>
            </a:extLst>
          </p:cNvPr>
          <p:cNvPicPr>
            <a:picLocks noChangeAspect="1"/>
          </p:cNvPicPr>
          <p:nvPr/>
        </p:nvPicPr>
        <p:blipFill>
          <a:blip r:embed="rId3"/>
          <a:stretch>
            <a:fillRect/>
          </a:stretch>
        </p:blipFill>
        <p:spPr>
          <a:xfrm>
            <a:off x="0" y="-4750"/>
            <a:ext cx="12191999" cy="1804720"/>
          </a:xfrm>
          <a:prstGeom prst="rect">
            <a:avLst/>
          </a:prstGeom>
        </p:spPr>
      </p:pic>
      <p:pic>
        <p:nvPicPr>
          <p:cNvPr id="7" name="Picture 6" descr="A screenshot of a data&#10;&#10;Description automatically generated">
            <a:extLst>
              <a:ext uri="{FF2B5EF4-FFF2-40B4-BE49-F238E27FC236}">
                <a16:creationId xmlns:a16="http://schemas.microsoft.com/office/drawing/2014/main" id="{5B708598-D13C-40E4-A2F7-679D2B7AE7DA}"/>
              </a:ext>
            </a:extLst>
          </p:cNvPr>
          <p:cNvPicPr>
            <a:picLocks noChangeAspect="1"/>
          </p:cNvPicPr>
          <p:nvPr/>
        </p:nvPicPr>
        <p:blipFill>
          <a:blip r:embed="rId4"/>
          <a:stretch>
            <a:fillRect/>
          </a:stretch>
        </p:blipFill>
        <p:spPr>
          <a:xfrm>
            <a:off x="3068" y="1789006"/>
            <a:ext cx="6374000" cy="5088124"/>
          </a:xfrm>
          <a:prstGeom prst="rect">
            <a:avLst/>
          </a:prstGeom>
        </p:spPr>
      </p:pic>
    </p:spTree>
    <p:extLst>
      <p:ext uri="{BB962C8B-B14F-4D97-AF65-F5344CB8AC3E}">
        <p14:creationId xmlns:p14="http://schemas.microsoft.com/office/powerpoint/2010/main" val="1753837544"/>
      </p:ext>
    </p:extLst>
  </p:cSld>
  <p:clrMapOvr>
    <a:masterClrMapping/>
  </p:clrMapOvr>
  <mc:AlternateContent xmlns:mc="http://schemas.openxmlformats.org/markup-compatibility/2006" xmlns:p14="http://schemas.microsoft.com/office/powerpoint/2010/main">
    <mc:Choice Requires="p14">
      <p:transition spd="slow" p14:dur="2000" advTm="4840"/>
    </mc:Choice>
    <mc:Fallback xmlns="">
      <p:transition spd="slow" advTm="4840"/>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0C9463-EB14-60FA-A946-24E9E1AEACC0}"/>
              </a:ext>
            </a:extLst>
          </p:cNvPr>
          <p:cNvSpPr>
            <a:spLocks noGrp="1"/>
          </p:cNvSpPr>
          <p:nvPr>
            <p:ph type="title"/>
          </p:nvPr>
        </p:nvSpPr>
        <p:spPr>
          <a:xfrm>
            <a:off x="8131611" y="3742394"/>
            <a:ext cx="3034717" cy="1438450"/>
          </a:xfrm>
        </p:spPr>
        <p:txBody>
          <a:bodyPr>
            <a:noAutofit/>
          </a:bodyPr>
          <a:lstStyle/>
          <a:p>
            <a:pPr>
              <a:lnSpc>
                <a:spcPct val="100000"/>
              </a:lnSpc>
            </a:pPr>
            <a:r>
              <a:rPr lang="en-US" sz="2000" dirty="0">
                <a:latin typeface="Book Antiqua" panose="02040602050305030304" pitchFamily="18" charset="0"/>
              </a:rPr>
              <a:t>The roughness profile of the mid- section</a:t>
            </a:r>
          </a:p>
        </p:txBody>
      </p:sp>
      <p:sp>
        <p:nvSpPr>
          <p:cNvPr id="4" name="Footer Placeholder 3">
            <a:extLst>
              <a:ext uri="{FF2B5EF4-FFF2-40B4-BE49-F238E27FC236}">
                <a16:creationId xmlns:a16="http://schemas.microsoft.com/office/drawing/2014/main" id="{072471A0-5644-23D7-FCC0-1D60A55B2245}"/>
              </a:ext>
            </a:extLst>
          </p:cNvPr>
          <p:cNvSpPr>
            <a:spLocks noGrp="1"/>
          </p:cNvSpPr>
          <p:nvPr>
            <p:ph type="ftr" sz="quarter" idx="11"/>
          </p:nvPr>
        </p:nvSpPr>
        <p:spPr/>
        <p:txBody>
          <a:bodyPr/>
          <a:lstStyle/>
          <a:p>
            <a:r>
              <a:rPr lang="en-US"/>
              <a:t>ANALYSIS AND MACHINING</a:t>
            </a:r>
          </a:p>
        </p:txBody>
      </p:sp>
      <p:sp>
        <p:nvSpPr>
          <p:cNvPr id="5" name="Slide Number Placeholder 4">
            <a:extLst>
              <a:ext uri="{FF2B5EF4-FFF2-40B4-BE49-F238E27FC236}">
                <a16:creationId xmlns:a16="http://schemas.microsoft.com/office/drawing/2014/main" id="{5D68229E-B568-8C5B-471B-E650A9BCA197}"/>
              </a:ext>
            </a:extLst>
          </p:cNvPr>
          <p:cNvSpPr>
            <a:spLocks noGrp="1"/>
          </p:cNvSpPr>
          <p:nvPr>
            <p:ph type="sldNum" sz="quarter" idx="12"/>
          </p:nvPr>
        </p:nvSpPr>
        <p:spPr/>
        <p:txBody>
          <a:bodyPr/>
          <a:lstStyle/>
          <a:p>
            <a:fld id="{91F18EF7-BE1E-4ECB-84D4-67C2B4D8F095}" type="slidenum">
              <a:rPr lang="en-US" smtClean="0"/>
              <a:t>46</a:t>
            </a:fld>
            <a:endParaRPr lang="en-US"/>
          </a:p>
        </p:txBody>
      </p:sp>
      <p:pic>
        <p:nvPicPr>
          <p:cNvPr id="6" name="Picture 5" descr="A graph with a line&#10;&#10;Description automatically generated">
            <a:extLst>
              <a:ext uri="{FF2B5EF4-FFF2-40B4-BE49-F238E27FC236}">
                <a16:creationId xmlns:a16="http://schemas.microsoft.com/office/drawing/2014/main" id="{69EE24E7-E9EA-0AB9-46EC-65DD84D6BC15}"/>
              </a:ext>
            </a:extLst>
          </p:cNvPr>
          <p:cNvPicPr>
            <a:picLocks noChangeAspect="1"/>
          </p:cNvPicPr>
          <p:nvPr/>
        </p:nvPicPr>
        <p:blipFill>
          <a:blip r:embed="rId3"/>
          <a:stretch>
            <a:fillRect/>
          </a:stretch>
        </p:blipFill>
        <p:spPr>
          <a:xfrm>
            <a:off x="6458" y="-4349"/>
            <a:ext cx="12191999" cy="2281783"/>
          </a:xfrm>
          <a:prstGeom prst="rect">
            <a:avLst/>
          </a:prstGeom>
        </p:spPr>
      </p:pic>
      <p:pic>
        <p:nvPicPr>
          <p:cNvPr id="7" name="Picture 6" descr="A screenshot of a data&#10;&#10;Description automatically generated">
            <a:extLst>
              <a:ext uri="{FF2B5EF4-FFF2-40B4-BE49-F238E27FC236}">
                <a16:creationId xmlns:a16="http://schemas.microsoft.com/office/drawing/2014/main" id="{6BD45131-8620-60E7-C0A5-E90EA94F99FC}"/>
              </a:ext>
            </a:extLst>
          </p:cNvPr>
          <p:cNvPicPr>
            <a:picLocks noChangeAspect="1"/>
          </p:cNvPicPr>
          <p:nvPr/>
        </p:nvPicPr>
        <p:blipFill>
          <a:blip r:embed="rId4"/>
          <a:stretch>
            <a:fillRect/>
          </a:stretch>
        </p:blipFill>
        <p:spPr>
          <a:xfrm>
            <a:off x="-2996" y="2269210"/>
            <a:ext cx="6902738" cy="4592664"/>
          </a:xfrm>
          <a:prstGeom prst="rect">
            <a:avLst/>
          </a:prstGeom>
        </p:spPr>
      </p:pic>
    </p:spTree>
    <p:extLst>
      <p:ext uri="{BB962C8B-B14F-4D97-AF65-F5344CB8AC3E}">
        <p14:creationId xmlns:p14="http://schemas.microsoft.com/office/powerpoint/2010/main" val="159805781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94F820-6945-CDFA-9664-AF98F5F6E8E8}"/>
              </a:ext>
            </a:extLst>
          </p:cNvPr>
          <p:cNvSpPr>
            <a:spLocks noGrp="1"/>
          </p:cNvSpPr>
          <p:nvPr>
            <p:ph type="title"/>
          </p:nvPr>
        </p:nvSpPr>
        <p:spPr>
          <a:xfrm>
            <a:off x="8039325" y="3337560"/>
            <a:ext cx="2941788" cy="2052046"/>
          </a:xfrm>
        </p:spPr>
        <p:txBody>
          <a:bodyPr>
            <a:noAutofit/>
          </a:bodyPr>
          <a:lstStyle/>
          <a:p>
            <a:pPr>
              <a:lnSpc>
                <a:spcPct val="100000"/>
              </a:lnSpc>
            </a:pPr>
            <a:r>
              <a:rPr lang="en-US" sz="2000" dirty="0">
                <a:latin typeface="Book Antiqua" panose="02040602050305030304" pitchFamily="18" charset="0"/>
              </a:rPr>
              <a:t>The roughness profile of the bottom section</a:t>
            </a:r>
          </a:p>
        </p:txBody>
      </p:sp>
      <p:sp>
        <p:nvSpPr>
          <p:cNvPr id="4" name="Footer Placeholder 3">
            <a:extLst>
              <a:ext uri="{FF2B5EF4-FFF2-40B4-BE49-F238E27FC236}">
                <a16:creationId xmlns:a16="http://schemas.microsoft.com/office/drawing/2014/main" id="{E7608131-2B13-AE04-6913-E07293316189}"/>
              </a:ext>
            </a:extLst>
          </p:cNvPr>
          <p:cNvSpPr>
            <a:spLocks noGrp="1"/>
          </p:cNvSpPr>
          <p:nvPr>
            <p:ph type="ftr" sz="quarter" idx="11"/>
          </p:nvPr>
        </p:nvSpPr>
        <p:spPr/>
        <p:txBody>
          <a:bodyPr/>
          <a:lstStyle/>
          <a:p>
            <a:r>
              <a:rPr lang="en-US"/>
              <a:t>ANALYSIS AND MACHINING</a:t>
            </a:r>
          </a:p>
        </p:txBody>
      </p:sp>
      <p:sp>
        <p:nvSpPr>
          <p:cNvPr id="5" name="Slide Number Placeholder 4">
            <a:extLst>
              <a:ext uri="{FF2B5EF4-FFF2-40B4-BE49-F238E27FC236}">
                <a16:creationId xmlns:a16="http://schemas.microsoft.com/office/drawing/2014/main" id="{B5D2A397-732B-3287-8E87-8E76F1FE8A1C}"/>
              </a:ext>
            </a:extLst>
          </p:cNvPr>
          <p:cNvSpPr>
            <a:spLocks noGrp="1"/>
          </p:cNvSpPr>
          <p:nvPr>
            <p:ph type="sldNum" sz="quarter" idx="12"/>
          </p:nvPr>
        </p:nvSpPr>
        <p:spPr/>
        <p:txBody>
          <a:bodyPr/>
          <a:lstStyle/>
          <a:p>
            <a:fld id="{91F18EF7-BE1E-4ECB-84D4-67C2B4D8F095}" type="slidenum">
              <a:rPr lang="en-US" smtClean="0"/>
              <a:t>47</a:t>
            </a:fld>
            <a:endParaRPr lang="en-US"/>
          </a:p>
        </p:txBody>
      </p:sp>
      <p:pic>
        <p:nvPicPr>
          <p:cNvPr id="6" name="Picture 5" descr="A graph with a line&#10;&#10;Description automatically generated">
            <a:extLst>
              <a:ext uri="{FF2B5EF4-FFF2-40B4-BE49-F238E27FC236}">
                <a16:creationId xmlns:a16="http://schemas.microsoft.com/office/drawing/2014/main" id="{F6791999-8879-C843-7A72-4956F57C49B0}"/>
              </a:ext>
            </a:extLst>
          </p:cNvPr>
          <p:cNvPicPr>
            <a:picLocks noChangeAspect="1"/>
          </p:cNvPicPr>
          <p:nvPr/>
        </p:nvPicPr>
        <p:blipFill>
          <a:blip r:embed="rId3"/>
          <a:stretch>
            <a:fillRect/>
          </a:stretch>
        </p:blipFill>
        <p:spPr>
          <a:xfrm>
            <a:off x="0" y="-333"/>
            <a:ext cx="12191999" cy="2196258"/>
          </a:xfrm>
          <a:prstGeom prst="rect">
            <a:avLst/>
          </a:prstGeom>
        </p:spPr>
      </p:pic>
      <p:pic>
        <p:nvPicPr>
          <p:cNvPr id="7" name="Picture 6" descr="A screenshot of a data&#10;&#10;Description automatically generated">
            <a:extLst>
              <a:ext uri="{FF2B5EF4-FFF2-40B4-BE49-F238E27FC236}">
                <a16:creationId xmlns:a16="http://schemas.microsoft.com/office/drawing/2014/main" id="{DC2BDB91-038D-FDB8-5F8D-D11220007094}"/>
              </a:ext>
            </a:extLst>
          </p:cNvPr>
          <p:cNvPicPr>
            <a:picLocks noChangeAspect="1"/>
          </p:cNvPicPr>
          <p:nvPr/>
        </p:nvPicPr>
        <p:blipFill>
          <a:blip r:embed="rId4"/>
          <a:stretch>
            <a:fillRect/>
          </a:stretch>
        </p:blipFill>
        <p:spPr>
          <a:xfrm>
            <a:off x="2100" y="2252259"/>
            <a:ext cx="7473733" cy="4587821"/>
          </a:xfrm>
          <a:prstGeom prst="rect">
            <a:avLst/>
          </a:prstGeom>
        </p:spPr>
      </p:pic>
    </p:spTree>
    <p:extLst>
      <p:ext uri="{BB962C8B-B14F-4D97-AF65-F5344CB8AC3E}">
        <p14:creationId xmlns:p14="http://schemas.microsoft.com/office/powerpoint/2010/main" val="1060383241"/>
      </p:ext>
    </p:extLst>
  </p:cSld>
  <p:clrMapOvr>
    <a:masterClrMapping/>
  </p:clrMapOvr>
  <mc:AlternateContent xmlns:mc="http://schemas.openxmlformats.org/markup-compatibility/2006" xmlns:p14="http://schemas.microsoft.com/office/powerpoint/2010/main">
    <mc:Choice Requires="p14">
      <p:transition spd="slow" p14:dur="2000" advTm="13384"/>
    </mc:Choice>
    <mc:Fallback xmlns="">
      <p:transition spd="slow" advTm="13384"/>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4F9BD-7EBD-444E-7176-07E07C6565FA}"/>
              </a:ext>
            </a:extLst>
          </p:cNvPr>
          <p:cNvSpPr>
            <a:spLocks noGrp="1"/>
          </p:cNvSpPr>
          <p:nvPr>
            <p:ph type="title"/>
          </p:nvPr>
        </p:nvSpPr>
        <p:spPr>
          <a:xfrm>
            <a:off x="808661" y="171782"/>
            <a:ext cx="10357666" cy="630958"/>
          </a:xfrm>
        </p:spPr>
        <p:txBody>
          <a:bodyPr>
            <a:normAutofit/>
          </a:bodyPr>
          <a:lstStyle/>
          <a:p>
            <a:r>
              <a:rPr lang="en-US" sz="2800" b="1" dirty="0">
                <a:latin typeface="Garamond"/>
              </a:rPr>
              <a:t>Parameters observed using 3DCMM</a:t>
            </a:r>
          </a:p>
        </p:txBody>
      </p:sp>
      <p:sp>
        <p:nvSpPr>
          <p:cNvPr id="3" name="Content Placeholder 2">
            <a:extLst>
              <a:ext uri="{FF2B5EF4-FFF2-40B4-BE49-F238E27FC236}">
                <a16:creationId xmlns:a16="http://schemas.microsoft.com/office/drawing/2014/main" id="{2137A180-F9AD-A753-B784-1DF318877440}"/>
              </a:ext>
            </a:extLst>
          </p:cNvPr>
          <p:cNvSpPr>
            <a:spLocks noGrp="1"/>
          </p:cNvSpPr>
          <p:nvPr>
            <p:ph idx="1"/>
          </p:nvPr>
        </p:nvSpPr>
        <p:spPr>
          <a:xfrm>
            <a:off x="1127110" y="1132194"/>
            <a:ext cx="10027845" cy="5581935"/>
          </a:xfrm>
        </p:spPr>
        <p:txBody>
          <a:bodyPr vert="horz" lIns="91440" tIns="45720" rIns="91440" bIns="45720" rtlCol="0" anchor="t">
            <a:normAutofit fontScale="92500" lnSpcReduction="10000"/>
          </a:bodyPr>
          <a:lstStyle/>
          <a:p>
            <a:pPr marL="0" indent="0">
              <a:buNone/>
            </a:pPr>
            <a:r>
              <a:rPr lang="en-US" sz="2400" b="1" dirty="0">
                <a:latin typeface="Garamond"/>
              </a:rPr>
              <a:t>                                                   </a:t>
            </a:r>
            <a:r>
              <a:rPr lang="en-US" b="1" dirty="0">
                <a:latin typeface="Garamond"/>
              </a:rPr>
              <a:t>  For job 1</a:t>
            </a:r>
            <a:endParaRPr lang="en-US" b="1" dirty="0"/>
          </a:p>
          <a:p>
            <a:pPr marL="0" indent="0">
              <a:buNone/>
            </a:pPr>
            <a:r>
              <a:rPr lang="en-US" dirty="0"/>
              <a:t> </a:t>
            </a:r>
            <a:r>
              <a:rPr lang="en-US" sz="1400" dirty="0"/>
              <a:t> </a:t>
            </a:r>
            <a:r>
              <a:rPr lang="en-US" sz="1400" b="1" dirty="0"/>
              <a:t> </a:t>
            </a:r>
            <a:r>
              <a:rPr lang="en-US" sz="1400" b="1" dirty="0">
                <a:latin typeface="Book Antiqua"/>
              </a:rPr>
              <a:t>1. Flatness:     </a:t>
            </a:r>
            <a:r>
              <a:rPr lang="en-US" sz="1400" dirty="0">
                <a:latin typeface="Book Antiqua"/>
              </a:rPr>
              <a:t>                                                 </a:t>
            </a:r>
            <a:r>
              <a:rPr lang="en-US" sz="1400" b="1" dirty="0">
                <a:latin typeface="Book Antiqua"/>
              </a:rPr>
              <a:t>5. Diameter:  </a:t>
            </a:r>
            <a:r>
              <a:rPr lang="en-US" sz="1400" dirty="0">
                <a:latin typeface="Book Antiqua"/>
              </a:rPr>
              <a:t>                                              </a:t>
            </a:r>
            <a:r>
              <a:rPr lang="en-US" sz="1400" b="1" dirty="0">
                <a:latin typeface="Book Antiqua"/>
              </a:rPr>
              <a:t>      8. Concentricity:</a:t>
            </a:r>
          </a:p>
          <a:p>
            <a:pPr marL="0" indent="0">
              <a:buNone/>
            </a:pPr>
            <a:r>
              <a:rPr lang="en-US" sz="1400" dirty="0">
                <a:latin typeface="Book Antiqua"/>
              </a:rPr>
              <a:t>            Plane-1: 0.0085 mm                                     Circle-1: 28.0767 mm                                         Vertical Cylinders: 3,4</a:t>
            </a:r>
          </a:p>
          <a:p>
            <a:pPr marL="0" indent="0">
              <a:buNone/>
            </a:pPr>
            <a:r>
              <a:rPr lang="en-US" sz="1400" dirty="0">
                <a:latin typeface="Book Antiqua"/>
              </a:rPr>
              <a:t>            Plane-2: 0.0271 mm                                     Circle-2: 28.0618 mm                                         Datum  Cylinder : 3</a:t>
            </a:r>
          </a:p>
          <a:p>
            <a:pPr marL="0" indent="0">
              <a:buNone/>
            </a:pPr>
            <a:r>
              <a:rPr lang="en-US" sz="1400" dirty="0">
                <a:latin typeface="Book Antiqua"/>
              </a:rPr>
              <a:t>  </a:t>
            </a:r>
            <a:r>
              <a:rPr lang="en-US" sz="1400" b="1" dirty="0">
                <a:latin typeface="Book Antiqua"/>
              </a:rPr>
              <a:t> 2. Circularity:        </a:t>
            </a:r>
            <a:r>
              <a:rPr lang="en-US" sz="1400" dirty="0">
                <a:latin typeface="Book Antiqua"/>
              </a:rPr>
              <a:t>                                               Cylinder-1: 28.0999 mm                                    Cylinder-4 w.r.t Cylinder-3: 1.7405 mm  </a:t>
            </a:r>
          </a:p>
          <a:p>
            <a:pPr marL="0" indent="0">
              <a:buNone/>
            </a:pPr>
            <a:r>
              <a:rPr lang="en-US" sz="1400" dirty="0">
                <a:latin typeface="Book Antiqua"/>
              </a:rPr>
              <a:t>           Circle-1: 0.0143 mm                                     Cylinder-2: 28.1128 mm</a:t>
            </a:r>
          </a:p>
          <a:p>
            <a:pPr marL="0" indent="0">
              <a:buNone/>
            </a:pPr>
            <a:r>
              <a:rPr lang="en-US" sz="1400" dirty="0">
                <a:latin typeface="Book Antiqua"/>
              </a:rPr>
              <a:t>           Circle-2: 0.0216 mm                               </a:t>
            </a:r>
            <a:r>
              <a:rPr lang="en-US" sz="1400" b="1" dirty="0">
                <a:latin typeface="Book Antiqua"/>
              </a:rPr>
              <a:t>6. Perpendicularity  ( Datum: PL-5)</a:t>
            </a:r>
          </a:p>
          <a:p>
            <a:pPr marL="0" indent="0">
              <a:buNone/>
            </a:pPr>
            <a:r>
              <a:rPr lang="en-US" sz="1400" b="1" dirty="0">
                <a:latin typeface="Book Antiqua"/>
              </a:rPr>
              <a:t>  3. Cylindricity: </a:t>
            </a:r>
            <a:r>
              <a:rPr lang="en-US" sz="1400" dirty="0">
                <a:latin typeface="Book Antiqua"/>
              </a:rPr>
              <a:t>                                                     Line</a:t>
            </a:r>
            <a:r>
              <a:rPr lang="en-US" sz="1400" b="1" dirty="0">
                <a:latin typeface="Book Antiqua"/>
              </a:rPr>
              <a:t> </a:t>
            </a:r>
            <a:r>
              <a:rPr lang="en-US" sz="1400" dirty="0">
                <a:latin typeface="Book Antiqua"/>
              </a:rPr>
              <a:t>1 </a:t>
            </a:r>
            <a:r>
              <a:rPr lang="en-US" sz="1400" dirty="0">
                <a:latin typeface="Book Antiqua"/>
                <a:ea typeface="+mj-lt"/>
                <a:cs typeface="+mj-lt"/>
              </a:rPr>
              <a:t>w.r.t Plane-5:  0.0374 mm</a:t>
            </a:r>
          </a:p>
          <a:p>
            <a:pPr marL="0" indent="0">
              <a:buNone/>
            </a:pPr>
            <a:r>
              <a:rPr lang="en-US" sz="1400" dirty="0">
                <a:latin typeface="Book Antiqua"/>
              </a:rPr>
              <a:t>           Cylinder-1: 0.02 mm                                    Line 2 w.r.t Plane-5:   0.2001 mm  </a:t>
            </a:r>
          </a:p>
          <a:p>
            <a:pPr marL="0" indent="0">
              <a:buNone/>
            </a:pPr>
            <a:r>
              <a:rPr lang="en-US" sz="1400" dirty="0">
                <a:latin typeface="Book Antiqua"/>
              </a:rPr>
              <a:t>           Cylinder-2: 0.1127 mm                                Line 3 w.r.t Plane-5:  0.0486 mm</a:t>
            </a:r>
          </a:p>
          <a:p>
            <a:pPr marL="0" indent="0">
              <a:buNone/>
            </a:pPr>
            <a:r>
              <a:rPr lang="en-US" sz="1400" b="1" dirty="0">
                <a:latin typeface="Book Antiqua"/>
              </a:rPr>
              <a:t>  4. Straightness:   </a:t>
            </a:r>
            <a:r>
              <a:rPr lang="en-US" sz="1400" dirty="0">
                <a:latin typeface="Book Antiqua"/>
              </a:rPr>
              <a:t>                                       </a:t>
            </a:r>
            <a:r>
              <a:rPr lang="en-US" sz="1400" b="1" dirty="0">
                <a:latin typeface="Book Antiqua"/>
              </a:rPr>
              <a:t>      7. Parallelism :</a:t>
            </a:r>
          </a:p>
          <a:p>
            <a:pPr marL="0" indent="0">
              <a:buNone/>
            </a:pPr>
            <a:r>
              <a:rPr lang="en-US" sz="1400" dirty="0">
                <a:latin typeface="Book Antiqua"/>
              </a:rPr>
              <a:t>           Line-1:  0.1082 mm                                       Line-1 w.r.t  Line-2:  0.0227 mm</a:t>
            </a:r>
          </a:p>
          <a:p>
            <a:pPr marL="0" indent="0">
              <a:buNone/>
            </a:pPr>
            <a:r>
              <a:rPr lang="en-US" sz="1400" dirty="0">
                <a:latin typeface="Book Antiqua"/>
              </a:rPr>
              <a:t>           Line-2:  0.0464 mm                                       Line-2 w.r.t Line-2:  0 mm</a:t>
            </a:r>
          </a:p>
          <a:p>
            <a:pPr marL="0" indent="0">
              <a:buNone/>
            </a:pPr>
            <a:r>
              <a:rPr lang="en-US" sz="1400" dirty="0">
                <a:latin typeface="Book Antiqua"/>
              </a:rPr>
              <a:t>           Line-3: 0.0353 mm                                        Line-3 w.r.t Line-2: 0.1728 mm</a:t>
            </a:r>
          </a:p>
          <a:p>
            <a:pPr marL="0" indent="0">
              <a:buNone/>
            </a:pPr>
            <a:endParaRPr lang="en-US" sz="1400" dirty="0">
              <a:latin typeface="Book Antiqua"/>
            </a:endParaRPr>
          </a:p>
          <a:p>
            <a:pPr marL="0" indent="0">
              <a:buNone/>
            </a:pPr>
            <a:endParaRPr lang="en-US" dirty="0">
              <a:latin typeface="Book Antiqua"/>
            </a:endParaRPr>
          </a:p>
          <a:p>
            <a:pPr marL="0" indent="0">
              <a:buNone/>
            </a:pPr>
            <a:endParaRPr lang="en-US" dirty="0">
              <a:latin typeface="Book Antiqua"/>
            </a:endParaRPr>
          </a:p>
        </p:txBody>
      </p:sp>
      <p:sp>
        <p:nvSpPr>
          <p:cNvPr id="4" name="Footer Placeholder 3">
            <a:extLst>
              <a:ext uri="{FF2B5EF4-FFF2-40B4-BE49-F238E27FC236}">
                <a16:creationId xmlns:a16="http://schemas.microsoft.com/office/drawing/2014/main" id="{6683FE29-7D3F-55FE-4ACF-F1FCB8A61EE6}"/>
              </a:ext>
            </a:extLst>
          </p:cNvPr>
          <p:cNvSpPr>
            <a:spLocks noGrp="1"/>
          </p:cNvSpPr>
          <p:nvPr>
            <p:ph type="ftr" sz="quarter" idx="11"/>
          </p:nvPr>
        </p:nvSpPr>
        <p:spPr/>
        <p:txBody>
          <a:bodyPr/>
          <a:lstStyle/>
          <a:p>
            <a:r>
              <a:rPr lang="en-US"/>
              <a:t>ANALYSIS AND MACHINING</a:t>
            </a:r>
          </a:p>
        </p:txBody>
      </p:sp>
      <p:sp>
        <p:nvSpPr>
          <p:cNvPr id="5" name="Slide Number Placeholder 4">
            <a:extLst>
              <a:ext uri="{FF2B5EF4-FFF2-40B4-BE49-F238E27FC236}">
                <a16:creationId xmlns:a16="http://schemas.microsoft.com/office/drawing/2014/main" id="{8813923A-7551-39F6-6E4C-2A235B36FCD3}"/>
              </a:ext>
            </a:extLst>
          </p:cNvPr>
          <p:cNvSpPr>
            <a:spLocks noGrp="1"/>
          </p:cNvSpPr>
          <p:nvPr>
            <p:ph type="sldNum" sz="quarter" idx="12"/>
          </p:nvPr>
        </p:nvSpPr>
        <p:spPr/>
        <p:txBody>
          <a:bodyPr/>
          <a:lstStyle/>
          <a:p>
            <a:fld id="{91F18EF7-BE1E-4ECB-84D4-67C2B4D8F095}" type="slidenum">
              <a:rPr lang="en-US" smtClean="0"/>
              <a:t>48</a:t>
            </a:fld>
            <a:endParaRPr lang="en-US"/>
          </a:p>
        </p:txBody>
      </p:sp>
    </p:spTree>
    <p:extLst>
      <p:ext uri="{BB962C8B-B14F-4D97-AF65-F5344CB8AC3E}">
        <p14:creationId xmlns:p14="http://schemas.microsoft.com/office/powerpoint/2010/main" val="2253825113"/>
      </p:ext>
    </p:extLst>
  </p:cSld>
  <p:clrMapOvr>
    <a:masterClrMapping/>
  </p:clrMapOvr>
  <mc:AlternateContent xmlns:mc="http://schemas.openxmlformats.org/markup-compatibility/2006" xmlns:p14="http://schemas.microsoft.com/office/powerpoint/2010/main">
    <mc:Choice Requires="p14">
      <p:transition spd="slow" p14:dur="2000" advTm="23428"/>
    </mc:Choice>
    <mc:Fallback xmlns="">
      <p:transition spd="slow" advTm="23428"/>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BF1637-8065-1B72-940E-0987B914E55C}"/>
              </a:ext>
            </a:extLst>
          </p:cNvPr>
          <p:cNvSpPr>
            <a:spLocks noGrp="1"/>
          </p:cNvSpPr>
          <p:nvPr>
            <p:ph type="title"/>
          </p:nvPr>
        </p:nvSpPr>
        <p:spPr>
          <a:xfrm>
            <a:off x="808661" y="365125"/>
            <a:ext cx="10357666" cy="653704"/>
          </a:xfrm>
        </p:spPr>
        <p:txBody>
          <a:bodyPr>
            <a:normAutofit/>
          </a:bodyPr>
          <a:lstStyle/>
          <a:p>
            <a:r>
              <a:rPr lang="en-US" sz="2800" b="1" dirty="0">
                <a:latin typeface="Garamond"/>
              </a:rPr>
              <a:t>Parameters observed using 3DCMM</a:t>
            </a:r>
            <a:endParaRPr lang="en-US" sz="2800" dirty="0"/>
          </a:p>
        </p:txBody>
      </p:sp>
      <p:sp>
        <p:nvSpPr>
          <p:cNvPr id="3" name="Content Placeholder 2">
            <a:extLst>
              <a:ext uri="{FF2B5EF4-FFF2-40B4-BE49-F238E27FC236}">
                <a16:creationId xmlns:a16="http://schemas.microsoft.com/office/drawing/2014/main" id="{CC02E21B-EEB8-6D67-13DE-38AD0C445039}"/>
              </a:ext>
            </a:extLst>
          </p:cNvPr>
          <p:cNvSpPr>
            <a:spLocks noGrp="1"/>
          </p:cNvSpPr>
          <p:nvPr>
            <p:ph idx="1"/>
          </p:nvPr>
        </p:nvSpPr>
        <p:spPr>
          <a:xfrm>
            <a:off x="808662" y="1268673"/>
            <a:ext cx="10357666" cy="5073369"/>
          </a:xfrm>
        </p:spPr>
        <p:txBody>
          <a:bodyPr vert="horz" lIns="91440" tIns="45720" rIns="91440" bIns="45720" rtlCol="0" anchor="t">
            <a:normAutofit fontScale="85000" lnSpcReduction="20000"/>
          </a:bodyPr>
          <a:lstStyle/>
          <a:p>
            <a:pPr marL="0" indent="0">
              <a:buNone/>
            </a:pPr>
            <a:r>
              <a:rPr lang="en-US" sz="2200" b="1" dirty="0">
                <a:latin typeface="Garamond"/>
              </a:rPr>
              <a:t>                                                                  </a:t>
            </a:r>
            <a:r>
              <a:rPr lang="en-US" sz="1900" b="1" dirty="0">
                <a:latin typeface="Garamond"/>
              </a:rPr>
              <a:t>  </a:t>
            </a:r>
            <a:r>
              <a:rPr lang="en-US" sz="2200" b="1" dirty="0">
                <a:latin typeface="Garamond"/>
              </a:rPr>
              <a:t>For job 3</a:t>
            </a:r>
            <a:endParaRPr lang="en-US" sz="2200" dirty="0">
              <a:latin typeface="Garamond"/>
            </a:endParaRPr>
          </a:p>
          <a:p>
            <a:pPr marL="0" indent="0" algn="just">
              <a:buNone/>
            </a:pPr>
            <a:r>
              <a:rPr lang="en-US" sz="1900" dirty="0">
                <a:latin typeface="Segoe UI"/>
                <a:cs typeface="Segoe UI"/>
              </a:rPr>
              <a:t>   </a:t>
            </a:r>
            <a:r>
              <a:rPr lang="en-US" sz="1300" dirty="0">
                <a:latin typeface="Segoe UI"/>
                <a:cs typeface="Segoe UI"/>
              </a:rPr>
              <a:t> </a:t>
            </a:r>
            <a:r>
              <a:rPr lang="en-US" sz="1500" b="1" dirty="0">
                <a:latin typeface="Book Antiqua" panose="02040602050305030304" pitchFamily="18" charset="0"/>
              </a:rPr>
              <a:t>1. Flatness:   </a:t>
            </a:r>
            <a:r>
              <a:rPr lang="en-US" sz="1500" dirty="0">
                <a:latin typeface="Book Antiqua" panose="02040602050305030304" pitchFamily="18" charset="0"/>
              </a:rPr>
              <a:t>                                                           </a:t>
            </a:r>
            <a:r>
              <a:rPr lang="en-US" sz="1500" b="1" dirty="0">
                <a:latin typeface="Book Antiqua" panose="02040602050305030304" pitchFamily="18" charset="0"/>
              </a:rPr>
              <a:t>   5. Diameter:        </a:t>
            </a:r>
            <a:r>
              <a:rPr lang="en-US" sz="1500" dirty="0">
                <a:latin typeface="Book Antiqua" panose="02040602050305030304" pitchFamily="18" charset="0"/>
              </a:rPr>
              <a:t>                                            </a:t>
            </a:r>
            <a:r>
              <a:rPr lang="en-US" sz="1500" b="1" dirty="0">
                <a:latin typeface="Book Antiqua" panose="02040602050305030304" pitchFamily="18" charset="0"/>
              </a:rPr>
              <a:t>8. Concentricity :</a:t>
            </a:r>
          </a:p>
          <a:p>
            <a:pPr marL="0" indent="0" algn="just">
              <a:buNone/>
            </a:pPr>
            <a:r>
              <a:rPr lang="en-US" sz="1500" dirty="0">
                <a:latin typeface="Book Antiqua" panose="02040602050305030304" pitchFamily="18" charset="0"/>
              </a:rPr>
              <a:t>            Plane-1:  0.0087 mm                                               Circle-1: 27.8525 mm                                        Vertical Cylinders: 8,9</a:t>
            </a:r>
          </a:p>
          <a:p>
            <a:pPr marL="0" indent="0" algn="just">
              <a:buNone/>
            </a:pPr>
            <a:r>
              <a:rPr lang="en-US" sz="1500" dirty="0">
                <a:latin typeface="Book Antiqua" panose="02040602050305030304" pitchFamily="18" charset="0"/>
              </a:rPr>
              <a:t>            Plane-2: 0.0034 mm                                                Circle-2: 27.8922 mm                                        Datum  Cylinder: 8</a:t>
            </a:r>
          </a:p>
          <a:p>
            <a:pPr marL="0" indent="0" algn="just">
              <a:buNone/>
            </a:pPr>
            <a:r>
              <a:rPr lang="en-US" sz="1500" dirty="0">
                <a:latin typeface="Book Antiqua" panose="02040602050305030304" pitchFamily="18" charset="0"/>
              </a:rPr>
              <a:t>  </a:t>
            </a:r>
            <a:r>
              <a:rPr lang="en-US" sz="1500" b="1" dirty="0">
                <a:latin typeface="Book Antiqua" panose="02040602050305030304" pitchFamily="18" charset="0"/>
              </a:rPr>
              <a:t>    2. Circularity :     </a:t>
            </a:r>
            <a:r>
              <a:rPr lang="en-US" sz="1500" dirty="0">
                <a:latin typeface="Book Antiqua" panose="02040602050305030304" pitchFamily="18" charset="0"/>
              </a:rPr>
              <a:t>                                                          Cylinder-1: 27.895 mm                                    Cylinder-9 w.r.t Cylinder-8: 0.1199 mm</a:t>
            </a:r>
          </a:p>
          <a:p>
            <a:pPr marL="0" indent="0" algn="just">
              <a:buNone/>
            </a:pPr>
            <a:r>
              <a:rPr lang="en-US" sz="1500" dirty="0">
                <a:latin typeface="Book Antiqua" panose="02040602050305030304" pitchFamily="18" charset="0"/>
              </a:rPr>
              <a:t>            Circle-1: 0.0562 mm                                                Cylinder-2: 28.032 mm</a:t>
            </a:r>
          </a:p>
          <a:p>
            <a:pPr marL="0" indent="0" algn="just">
              <a:buNone/>
            </a:pPr>
            <a:r>
              <a:rPr lang="en-US" sz="1500" dirty="0">
                <a:latin typeface="Book Antiqua" panose="02040602050305030304" pitchFamily="18" charset="0"/>
              </a:rPr>
              <a:t>            Circle-2: 0.0215 mm                                       </a:t>
            </a:r>
            <a:r>
              <a:rPr lang="en-US" sz="1500" b="1" dirty="0">
                <a:latin typeface="Book Antiqua" panose="02040602050305030304" pitchFamily="18" charset="0"/>
              </a:rPr>
              <a:t>    6. Perpendicularity  ( Datum: Pl-3)</a:t>
            </a:r>
          </a:p>
          <a:p>
            <a:pPr marL="0" indent="0" algn="just">
              <a:buNone/>
            </a:pPr>
            <a:r>
              <a:rPr lang="en-US" sz="1500" b="1" dirty="0">
                <a:latin typeface="Book Antiqua" panose="02040602050305030304" pitchFamily="18" charset="0"/>
              </a:rPr>
              <a:t>     3. Cylindricity:   </a:t>
            </a:r>
            <a:r>
              <a:rPr lang="en-US" sz="1500" dirty="0">
                <a:latin typeface="Book Antiqua" panose="02040602050305030304" pitchFamily="18" charset="0"/>
              </a:rPr>
              <a:t>                                                            Line</a:t>
            </a:r>
            <a:r>
              <a:rPr lang="en-US" sz="1500" b="1" dirty="0">
                <a:latin typeface="Book Antiqua" panose="02040602050305030304" pitchFamily="18" charset="0"/>
              </a:rPr>
              <a:t> </a:t>
            </a:r>
            <a:r>
              <a:rPr lang="en-US" sz="1500" dirty="0">
                <a:latin typeface="Book Antiqua" panose="02040602050305030304" pitchFamily="18" charset="0"/>
              </a:rPr>
              <a:t>1 </a:t>
            </a:r>
            <a:r>
              <a:rPr lang="en-US" sz="1500" dirty="0">
                <a:latin typeface="Book Antiqua" panose="02040602050305030304" pitchFamily="18" charset="0"/>
                <a:cs typeface="Segoe UI"/>
              </a:rPr>
              <a:t>w.r.t Plane-3:  0.8334 mm</a:t>
            </a:r>
          </a:p>
          <a:p>
            <a:pPr marL="0" indent="0" algn="just">
              <a:buNone/>
            </a:pPr>
            <a:r>
              <a:rPr lang="en-US" sz="1500" dirty="0">
                <a:latin typeface="Book Antiqua" panose="02040602050305030304" pitchFamily="18" charset="0"/>
              </a:rPr>
              <a:t>           Cylinder-1: 0.0288 mm                                            Line 2 w.r.t Plane-3: 0.2307 mm</a:t>
            </a:r>
          </a:p>
          <a:p>
            <a:pPr marL="0" indent="0" algn="just">
              <a:buNone/>
            </a:pPr>
            <a:r>
              <a:rPr lang="en-US" sz="1500" dirty="0">
                <a:latin typeface="Book Antiqua" panose="02040602050305030304" pitchFamily="18" charset="0"/>
              </a:rPr>
              <a:t>           Cylinder-2: 0.005 mm                                              Line 3 w.r.t Plane-3:  0.2665 mm</a:t>
            </a:r>
          </a:p>
          <a:p>
            <a:pPr marL="0" indent="0" algn="just">
              <a:buNone/>
            </a:pPr>
            <a:r>
              <a:rPr lang="en-US" sz="1500" b="1" dirty="0">
                <a:latin typeface="Book Antiqua" panose="02040602050305030304" pitchFamily="18" charset="0"/>
              </a:rPr>
              <a:t>     4. Straightness:   </a:t>
            </a:r>
            <a:r>
              <a:rPr lang="en-US" sz="1500" dirty="0">
                <a:latin typeface="Book Antiqua" panose="02040602050305030304" pitchFamily="18" charset="0"/>
              </a:rPr>
              <a:t>                                                    </a:t>
            </a:r>
            <a:r>
              <a:rPr lang="en-US" sz="1500" b="1" dirty="0">
                <a:latin typeface="Book Antiqua" panose="02040602050305030304" pitchFamily="18" charset="0"/>
              </a:rPr>
              <a:t>   7. Parallelism : (max deviation limit)</a:t>
            </a:r>
          </a:p>
          <a:p>
            <a:pPr marL="0" indent="0" algn="just">
              <a:buNone/>
            </a:pPr>
            <a:r>
              <a:rPr lang="en-US" sz="1500" dirty="0">
                <a:latin typeface="Book Antiqua" panose="02040602050305030304" pitchFamily="18" charset="0"/>
              </a:rPr>
              <a:t>           Line-1:  0.1045 mm (max value)                             Line-1 w.r.t Line-2:  0.6923 mm</a:t>
            </a:r>
          </a:p>
          <a:p>
            <a:pPr marL="0" indent="0" algn="just">
              <a:buNone/>
            </a:pPr>
            <a:r>
              <a:rPr lang="en-US" sz="1500" dirty="0">
                <a:latin typeface="Book Antiqua" panose="02040602050305030304" pitchFamily="18" charset="0"/>
              </a:rPr>
              <a:t>           Line-2:  0.1098  mm                                                  Line-2 w.r.t Line-2:  0 mm</a:t>
            </a:r>
          </a:p>
          <a:p>
            <a:pPr marL="0" indent="0" algn="just">
              <a:buNone/>
            </a:pPr>
            <a:r>
              <a:rPr lang="en-US" sz="1500" dirty="0">
                <a:latin typeface="Book Antiqua" panose="02040602050305030304" pitchFamily="18" charset="0"/>
              </a:rPr>
              <a:t>           Line-3: 0.0583  mm                                                   Line-3 w.r.t Line-2:   0.0375  mm</a:t>
            </a:r>
          </a:p>
          <a:p>
            <a:endParaRPr lang="en-US" dirty="0"/>
          </a:p>
        </p:txBody>
      </p:sp>
      <p:sp>
        <p:nvSpPr>
          <p:cNvPr id="4" name="Footer Placeholder 3">
            <a:extLst>
              <a:ext uri="{FF2B5EF4-FFF2-40B4-BE49-F238E27FC236}">
                <a16:creationId xmlns:a16="http://schemas.microsoft.com/office/drawing/2014/main" id="{DE1FB9EB-D4C9-6851-4E91-45C127744FCB}"/>
              </a:ext>
            </a:extLst>
          </p:cNvPr>
          <p:cNvSpPr>
            <a:spLocks noGrp="1"/>
          </p:cNvSpPr>
          <p:nvPr>
            <p:ph type="ftr" sz="quarter" idx="11"/>
          </p:nvPr>
        </p:nvSpPr>
        <p:spPr/>
        <p:txBody>
          <a:bodyPr/>
          <a:lstStyle/>
          <a:p>
            <a:r>
              <a:rPr lang="en-US"/>
              <a:t>ANALYSIS AND MACHINING</a:t>
            </a:r>
          </a:p>
        </p:txBody>
      </p:sp>
      <p:sp>
        <p:nvSpPr>
          <p:cNvPr id="5" name="Slide Number Placeholder 4">
            <a:extLst>
              <a:ext uri="{FF2B5EF4-FFF2-40B4-BE49-F238E27FC236}">
                <a16:creationId xmlns:a16="http://schemas.microsoft.com/office/drawing/2014/main" id="{DD851A18-114E-949C-F99E-EF8B53DD3A39}"/>
              </a:ext>
            </a:extLst>
          </p:cNvPr>
          <p:cNvSpPr>
            <a:spLocks noGrp="1"/>
          </p:cNvSpPr>
          <p:nvPr>
            <p:ph type="sldNum" sz="quarter" idx="12"/>
          </p:nvPr>
        </p:nvSpPr>
        <p:spPr/>
        <p:txBody>
          <a:bodyPr/>
          <a:lstStyle/>
          <a:p>
            <a:fld id="{91F18EF7-BE1E-4ECB-84D4-67C2B4D8F095}" type="slidenum">
              <a:rPr lang="en-US" smtClean="0"/>
              <a:t>49</a:t>
            </a:fld>
            <a:endParaRPr lang="en-US"/>
          </a:p>
        </p:txBody>
      </p:sp>
    </p:spTree>
    <p:extLst>
      <p:ext uri="{BB962C8B-B14F-4D97-AF65-F5344CB8AC3E}">
        <p14:creationId xmlns:p14="http://schemas.microsoft.com/office/powerpoint/2010/main" val="3579516383"/>
      </p:ext>
    </p:extLst>
  </p:cSld>
  <p:clrMapOvr>
    <a:masterClrMapping/>
  </p:clrMapOvr>
  <mc:AlternateContent xmlns:mc="http://schemas.openxmlformats.org/markup-compatibility/2006" xmlns:p14="http://schemas.microsoft.com/office/powerpoint/2010/main">
    <mc:Choice Requires="p14">
      <p:transition spd="slow" p14:dur="2000" advTm="12746"/>
    </mc:Choice>
    <mc:Fallback xmlns="">
      <p:transition spd="slow" advTm="12746"/>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AF5566-E1F4-476A-D673-CF8878FC62F2}"/>
              </a:ext>
            </a:extLst>
          </p:cNvPr>
          <p:cNvSpPr>
            <a:spLocks noGrp="1"/>
          </p:cNvSpPr>
          <p:nvPr>
            <p:ph type="title"/>
          </p:nvPr>
        </p:nvSpPr>
        <p:spPr>
          <a:xfrm>
            <a:off x="1476935" y="240149"/>
            <a:ext cx="9408696" cy="1470404"/>
          </a:xfrm>
        </p:spPr>
        <p:txBody>
          <a:bodyPr anchor="b">
            <a:noAutofit/>
          </a:bodyPr>
          <a:lstStyle/>
          <a:p>
            <a:r>
              <a:rPr lang="en-US" sz="4000" b="1">
                <a:latin typeface="Garamond"/>
                <a:cs typeface="Times New Roman"/>
              </a:rPr>
              <a:t>About the chosen project-Introduction</a:t>
            </a:r>
          </a:p>
        </p:txBody>
      </p:sp>
      <p:sp>
        <p:nvSpPr>
          <p:cNvPr id="3" name="Content Placeholder 2">
            <a:extLst>
              <a:ext uri="{FF2B5EF4-FFF2-40B4-BE49-F238E27FC236}">
                <a16:creationId xmlns:a16="http://schemas.microsoft.com/office/drawing/2014/main" id="{1BFD61C6-A127-2EAF-F21E-EA884A0B9F4F}"/>
              </a:ext>
            </a:extLst>
          </p:cNvPr>
          <p:cNvSpPr>
            <a:spLocks noGrp="1"/>
          </p:cNvSpPr>
          <p:nvPr>
            <p:ph idx="1"/>
          </p:nvPr>
        </p:nvSpPr>
        <p:spPr>
          <a:xfrm>
            <a:off x="1476935" y="1972234"/>
            <a:ext cx="7839873" cy="3614813"/>
          </a:xfrm>
        </p:spPr>
        <p:txBody>
          <a:bodyPr vert="horz" lIns="91440" tIns="45720" rIns="91440" bIns="45720" rtlCol="0" anchor="t">
            <a:noAutofit/>
          </a:bodyPr>
          <a:lstStyle/>
          <a:p>
            <a:pPr>
              <a:lnSpc>
                <a:spcPct val="120000"/>
              </a:lnSpc>
            </a:pPr>
            <a:r>
              <a:rPr lang="en-US">
                <a:latin typeface="Book Antiqua"/>
                <a:ea typeface="Cambria"/>
              </a:rPr>
              <a:t>We chose to work on three work pieces made of same material. Have them machined with different speeds, feeds and depth of cuts on a lathe machine and analyze them.</a:t>
            </a:r>
          </a:p>
          <a:p>
            <a:pPr>
              <a:lnSpc>
                <a:spcPct val="120000"/>
              </a:lnSpc>
            </a:pPr>
            <a:r>
              <a:rPr lang="en-US">
                <a:latin typeface="Book Antiqua"/>
                <a:ea typeface="Cambria"/>
              </a:rPr>
              <a:t>This analysis includes measuring the surface roughness, form and tolerances of the work pieces.</a:t>
            </a:r>
          </a:p>
          <a:p>
            <a:pPr algn="just">
              <a:lnSpc>
                <a:spcPct val="120000"/>
              </a:lnSpc>
            </a:pPr>
            <a:r>
              <a:rPr lang="en-US">
                <a:latin typeface="Book Antiqua"/>
                <a:ea typeface="Cambria"/>
              </a:rPr>
              <a:t>Out of the three, choosing a workpiece that has smooth surface finish, in-order for us to prepare a hammer head, which brings us to the next part of the project.</a:t>
            </a:r>
          </a:p>
          <a:p>
            <a:pPr>
              <a:lnSpc>
                <a:spcPct val="120000"/>
              </a:lnSpc>
            </a:pPr>
            <a:r>
              <a:rPr lang="en-US">
                <a:latin typeface="Book Antiqua"/>
                <a:ea typeface="Cambria"/>
              </a:rPr>
              <a:t>With the help of lathe machine again, preparing a machinist hammer whilst taking measurements as per our convenience. </a:t>
            </a:r>
          </a:p>
        </p:txBody>
      </p:sp>
      <p:sp>
        <p:nvSpPr>
          <p:cNvPr id="29" name="Date Placeholder 6">
            <a:extLst>
              <a:ext uri="{FF2B5EF4-FFF2-40B4-BE49-F238E27FC236}">
                <a16:creationId xmlns:a16="http://schemas.microsoft.com/office/drawing/2014/main" id="{DF765F4A-2DF9-42BC-89D8-E61753DA5A3E}"/>
              </a:ext>
            </a:extLst>
          </p:cNvPr>
          <p:cNvSpPr>
            <a:spLocks noGrp="1"/>
          </p:cNvSpPr>
          <p:nvPr>
            <p:ph type="dt" sz="half" idx="10"/>
          </p:nvPr>
        </p:nvSpPr>
        <p:spPr>
          <a:xfrm>
            <a:off x="795014" y="6342042"/>
            <a:ext cx="2743200" cy="365125"/>
          </a:xfrm>
        </p:spPr>
        <p:txBody>
          <a:bodyPr/>
          <a:lstStyle/>
          <a:p>
            <a:pPr>
              <a:spcAft>
                <a:spcPts val="600"/>
              </a:spcAft>
            </a:pPr>
            <a:fld id="{3DF4EE96-C834-4CB1-9BE3-A85B22A039C7}" type="datetime1">
              <a:rPr lang="en-US" smtClean="0"/>
              <a:pPr>
                <a:spcAft>
                  <a:spcPts val="600"/>
                </a:spcAft>
              </a:pPr>
              <a:t>12/26/2023</a:t>
            </a:fld>
            <a:endParaRPr lang="en-US"/>
          </a:p>
        </p:txBody>
      </p:sp>
      <p:sp>
        <p:nvSpPr>
          <p:cNvPr id="31" name="Slide Number Placeholder 17">
            <a:extLst>
              <a:ext uri="{FF2B5EF4-FFF2-40B4-BE49-F238E27FC236}">
                <a16:creationId xmlns:a16="http://schemas.microsoft.com/office/drawing/2014/main" id="{32E95C4D-CC3C-4C9D-B8E6-271568CB8F71}"/>
              </a:ext>
            </a:extLst>
          </p:cNvPr>
          <p:cNvSpPr>
            <a:spLocks noGrp="1"/>
          </p:cNvSpPr>
          <p:nvPr>
            <p:ph type="sldNum" sz="quarter" idx="12"/>
          </p:nvPr>
        </p:nvSpPr>
        <p:spPr>
          <a:xfrm>
            <a:off x="11166329" y="6342042"/>
            <a:ext cx="526228" cy="365125"/>
          </a:xfrm>
        </p:spPr>
        <p:txBody>
          <a:bodyPr/>
          <a:lstStyle/>
          <a:p>
            <a:pPr>
              <a:spcAft>
                <a:spcPts val="600"/>
              </a:spcAft>
            </a:pPr>
            <a:fld id="{1B0A0659-E443-491A-A36E-EC2EE49C5850}" type="slidenum">
              <a:rPr lang="en-US" smtClean="0">
                <a:solidFill>
                  <a:srgbClr val="000000"/>
                </a:solidFill>
              </a:rPr>
              <a:pPr>
                <a:spcAft>
                  <a:spcPts val="600"/>
                </a:spcAft>
              </a:pPr>
              <a:t>5</a:t>
            </a:fld>
            <a:endParaRPr lang="en-US">
              <a:solidFill>
                <a:srgbClr val="000000"/>
              </a:solidFill>
            </a:endParaRPr>
          </a:p>
        </p:txBody>
      </p:sp>
      <p:sp>
        <p:nvSpPr>
          <p:cNvPr id="4" name="Footer Placeholder 3">
            <a:extLst>
              <a:ext uri="{FF2B5EF4-FFF2-40B4-BE49-F238E27FC236}">
                <a16:creationId xmlns:a16="http://schemas.microsoft.com/office/drawing/2014/main" id="{AA2BAD3C-F29D-215F-B8A0-349B9E76C692}"/>
              </a:ext>
            </a:extLst>
          </p:cNvPr>
          <p:cNvSpPr>
            <a:spLocks noGrp="1"/>
          </p:cNvSpPr>
          <p:nvPr>
            <p:ph type="ftr" sz="quarter" idx="11"/>
          </p:nvPr>
        </p:nvSpPr>
        <p:spPr/>
        <p:txBody>
          <a:bodyPr/>
          <a:lstStyle/>
          <a:p>
            <a:r>
              <a:rPr lang="en-US"/>
              <a:t>ANALYSIS AND MACHINING</a:t>
            </a:r>
          </a:p>
        </p:txBody>
      </p:sp>
    </p:spTree>
    <p:extLst>
      <p:ext uri="{BB962C8B-B14F-4D97-AF65-F5344CB8AC3E}">
        <p14:creationId xmlns:p14="http://schemas.microsoft.com/office/powerpoint/2010/main" val="1663040452"/>
      </p:ext>
    </p:extLst>
  </p:cSld>
  <p:clrMapOvr>
    <a:masterClrMapping/>
  </p:clrMapOvr>
  <mc:AlternateContent xmlns:mc="http://schemas.openxmlformats.org/markup-compatibility/2006" xmlns:p14="http://schemas.microsoft.com/office/powerpoint/2010/main">
    <mc:Choice Requires="p14">
      <p:transition spd="slow" p14:dur="2000" advTm="34555"/>
    </mc:Choice>
    <mc:Fallback xmlns="">
      <p:transition spd="slow" advTm="34555"/>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CA068F-1E61-AB56-20E9-E305BA41BBF0}"/>
              </a:ext>
            </a:extLst>
          </p:cNvPr>
          <p:cNvSpPr>
            <a:spLocks noGrp="1"/>
          </p:cNvSpPr>
          <p:nvPr>
            <p:ph type="title"/>
          </p:nvPr>
        </p:nvSpPr>
        <p:spPr>
          <a:xfrm>
            <a:off x="808661" y="365125"/>
            <a:ext cx="10357666" cy="840220"/>
          </a:xfrm>
        </p:spPr>
        <p:txBody>
          <a:bodyPr>
            <a:normAutofit/>
          </a:bodyPr>
          <a:lstStyle/>
          <a:p>
            <a:pPr algn="ctr"/>
            <a:r>
              <a:rPr lang="en-IN" sz="4000" b="1">
                <a:latin typeface="Garamond" panose="02020404030301010803" pitchFamily="18" charset="0"/>
              </a:rPr>
              <a:t>Results</a:t>
            </a:r>
          </a:p>
        </p:txBody>
      </p:sp>
      <p:sp>
        <p:nvSpPr>
          <p:cNvPr id="3" name="Content Placeholder 2">
            <a:extLst>
              <a:ext uri="{FF2B5EF4-FFF2-40B4-BE49-F238E27FC236}">
                <a16:creationId xmlns:a16="http://schemas.microsoft.com/office/drawing/2014/main" id="{031EBF0E-4E1A-35DD-BCA8-2A10A18A2AD1}"/>
              </a:ext>
            </a:extLst>
          </p:cNvPr>
          <p:cNvSpPr>
            <a:spLocks noGrp="1"/>
          </p:cNvSpPr>
          <p:nvPr>
            <p:ph idx="1"/>
          </p:nvPr>
        </p:nvSpPr>
        <p:spPr>
          <a:xfrm>
            <a:off x="808662" y="1579419"/>
            <a:ext cx="10357666" cy="4554682"/>
          </a:xfrm>
        </p:spPr>
        <p:txBody>
          <a:bodyPr/>
          <a:lstStyle/>
          <a:p>
            <a:r>
              <a:rPr lang="en-IN" dirty="0">
                <a:latin typeface="Book Antiqua" panose="02040602050305030304" pitchFamily="18" charset="0"/>
              </a:rPr>
              <a:t>Hereby one can assume the suitable workpiece required for proceeding further. All it needs to have is a better surface finish and low surface roughness. The analysis, however, proves us just that.</a:t>
            </a:r>
          </a:p>
          <a:p>
            <a:r>
              <a:rPr lang="en-IN" dirty="0">
                <a:latin typeface="Book Antiqua" panose="02040602050305030304" pitchFamily="18" charset="0"/>
              </a:rPr>
              <a:t>Low surface roughness and tolerances within the allowable range can help us decide which workpiece makes a better base specimen to proceed further with our work.</a:t>
            </a:r>
          </a:p>
          <a:p>
            <a:r>
              <a:rPr lang="en-IN" dirty="0">
                <a:latin typeface="Book Antiqua" panose="02040602050305030304" pitchFamily="18" charset="0"/>
              </a:rPr>
              <a:t>Although a high surface roughness means better grip, it can be decided according to the requirement of the object to be manufactured or machined. It should also be within a range where it doesn’t cause fatigue failure during work time. </a:t>
            </a:r>
          </a:p>
          <a:p>
            <a:r>
              <a:rPr lang="en-IN" dirty="0">
                <a:latin typeface="Book Antiqua" panose="02040602050305030304" pitchFamily="18" charset="0"/>
              </a:rPr>
              <a:t>However in our case it’s better if our piece has a smooth surface. And Job number 2 has good parameters overall. And it can now be proceeded to make a hammer.</a:t>
            </a:r>
            <a:endParaRPr lang="en-IN" dirty="0"/>
          </a:p>
        </p:txBody>
      </p:sp>
      <p:sp>
        <p:nvSpPr>
          <p:cNvPr id="4" name="Footer Placeholder 3">
            <a:extLst>
              <a:ext uri="{FF2B5EF4-FFF2-40B4-BE49-F238E27FC236}">
                <a16:creationId xmlns:a16="http://schemas.microsoft.com/office/drawing/2014/main" id="{347EB18E-18C1-93B6-7C1B-89020D0B9237}"/>
              </a:ext>
            </a:extLst>
          </p:cNvPr>
          <p:cNvSpPr>
            <a:spLocks noGrp="1"/>
          </p:cNvSpPr>
          <p:nvPr>
            <p:ph type="ftr" sz="quarter" idx="11"/>
          </p:nvPr>
        </p:nvSpPr>
        <p:spPr/>
        <p:txBody>
          <a:bodyPr/>
          <a:lstStyle/>
          <a:p>
            <a:r>
              <a:rPr lang="en-US"/>
              <a:t>ANALYSIS AND MACHINING</a:t>
            </a:r>
          </a:p>
        </p:txBody>
      </p:sp>
      <p:sp>
        <p:nvSpPr>
          <p:cNvPr id="5" name="Slide Number Placeholder 4">
            <a:extLst>
              <a:ext uri="{FF2B5EF4-FFF2-40B4-BE49-F238E27FC236}">
                <a16:creationId xmlns:a16="http://schemas.microsoft.com/office/drawing/2014/main" id="{4796EBAE-1962-F3F4-09D2-D81606A03A63}"/>
              </a:ext>
            </a:extLst>
          </p:cNvPr>
          <p:cNvSpPr>
            <a:spLocks noGrp="1"/>
          </p:cNvSpPr>
          <p:nvPr>
            <p:ph type="sldNum" sz="quarter" idx="12"/>
          </p:nvPr>
        </p:nvSpPr>
        <p:spPr/>
        <p:txBody>
          <a:bodyPr/>
          <a:lstStyle/>
          <a:p>
            <a:fld id="{91F18EF7-BE1E-4ECB-84D4-67C2B4D8F095}" type="slidenum">
              <a:rPr lang="en-US" smtClean="0"/>
              <a:t>50</a:t>
            </a:fld>
            <a:endParaRPr lang="en-US"/>
          </a:p>
        </p:txBody>
      </p:sp>
    </p:spTree>
    <p:extLst>
      <p:ext uri="{BB962C8B-B14F-4D97-AF65-F5344CB8AC3E}">
        <p14:creationId xmlns:p14="http://schemas.microsoft.com/office/powerpoint/2010/main" val="1819027895"/>
      </p:ext>
    </p:extLst>
  </p:cSld>
  <p:clrMapOvr>
    <a:masterClrMapping/>
  </p:clrMapOvr>
  <mc:AlternateContent xmlns:mc="http://schemas.openxmlformats.org/markup-compatibility/2006" xmlns:p14="http://schemas.microsoft.com/office/powerpoint/2010/main">
    <mc:Choice Requires="p14">
      <p:transition spd="slow" p14:dur="2000" advTm="21201"/>
    </mc:Choice>
    <mc:Fallback xmlns="">
      <p:transition spd="slow" advTm="21201"/>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C19E4-00B5-2794-1BB8-BCF8C3AB7944}"/>
              </a:ext>
            </a:extLst>
          </p:cNvPr>
          <p:cNvSpPr>
            <a:spLocks noGrp="1"/>
          </p:cNvSpPr>
          <p:nvPr>
            <p:ph type="title"/>
          </p:nvPr>
        </p:nvSpPr>
        <p:spPr>
          <a:xfrm>
            <a:off x="995474" y="542611"/>
            <a:ext cx="6108711" cy="1133679"/>
          </a:xfrm>
        </p:spPr>
        <p:txBody>
          <a:bodyPr>
            <a:noAutofit/>
          </a:bodyPr>
          <a:lstStyle/>
          <a:p>
            <a:r>
              <a:rPr lang="en-IN" sz="4000" b="1" dirty="0">
                <a:latin typeface="Garamond" panose="02020404030301010803" pitchFamily="18" charset="0"/>
              </a:rPr>
              <a:t>BY PROCEEDING FURTHER</a:t>
            </a:r>
          </a:p>
        </p:txBody>
      </p:sp>
      <p:sp>
        <p:nvSpPr>
          <p:cNvPr id="4" name="Footer Placeholder 3">
            <a:extLst>
              <a:ext uri="{FF2B5EF4-FFF2-40B4-BE49-F238E27FC236}">
                <a16:creationId xmlns:a16="http://schemas.microsoft.com/office/drawing/2014/main" id="{CFAEA262-2BAB-3A24-492D-638DC8B0D521}"/>
              </a:ext>
            </a:extLst>
          </p:cNvPr>
          <p:cNvSpPr>
            <a:spLocks noGrp="1"/>
          </p:cNvSpPr>
          <p:nvPr>
            <p:ph type="ftr" sz="quarter" idx="11"/>
          </p:nvPr>
        </p:nvSpPr>
        <p:spPr/>
        <p:txBody>
          <a:bodyPr/>
          <a:lstStyle/>
          <a:p>
            <a:r>
              <a:rPr lang="en-US"/>
              <a:t>ANALYSIS AND MACHINING</a:t>
            </a:r>
          </a:p>
        </p:txBody>
      </p:sp>
      <p:sp>
        <p:nvSpPr>
          <p:cNvPr id="5" name="Slide Number Placeholder 4">
            <a:extLst>
              <a:ext uri="{FF2B5EF4-FFF2-40B4-BE49-F238E27FC236}">
                <a16:creationId xmlns:a16="http://schemas.microsoft.com/office/drawing/2014/main" id="{02B67B97-4FF5-2CA3-03E6-B856603B3E4B}"/>
              </a:ext>
            </a:extLst>
          </p:cNvPr>
          <p:cNvSpPr>
            <a:spLocks noGrp="1"/>
          </p:cNvSpPr>
          <p:nvPr>
            <p:ph type="sldNum" sz="quarter" idx="12"/>
          </p:nvPr>
        </p:nvSpPr>
        <p:spPr/>
        <p:txBody>
          <a:bodyPr/>
          <a:lstStyle/>
          <a:p>
            <a:fld id="{91F18EF7-BE1E-4ECB-84D4-67C2B4D8F095}" type="slidenum">
              <a:rPr lang="en-US" smtClean="0"/>
              <a:t>51</a:t>
            </a:fld>
            <a:endParaRPr lang="en-US"/>
          </a:p>
        </p:txBody>
      </p:sp>
      <p:pic>
        <p:nvPicPr>
          <p:cNvPr id="23" name="Picture 22" descr="A metal object on a table&#10;&#10;Description automatically generated">
            <a:extLst>
              <a:ext uri="{FF2B5EF4-FFF2-40B4-BE49-F238E27FC236}">
                <a16:creationId xmlns:a16="http://schemas.microsoft.com/office/drawing/2014/main" id="{15712B1E-7195-0396-6898-05B13CB8B87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8168510" y="-212944"/>
            <a:ext cx="2833852" cy="3778469"/>
          </a:xfrm>
          <a:prstGeom prst="rect">
            <a:avLst/>
          </a:prstGeom>
        </p:spPr>
      </p:pic>
      <p:pic>
        <p:nvPicPr>
          <p:cNvPr id="31" name="Content Placeholder 30" descr="A metal hammer on a wood surface&#10;&#10;Description automatically generated">
            <a:extLst>
              <a:ext uri="{FF2B5EF4-FFF2-40B4-BE49-F238E27FC236}">
                <a16:creationId xmlns:a16="http://schemas.microsoft.com/office/drawing/2014/main" id="{D3D1ACF9-DDE7-89FF-A30F-3515ADE1FFA0}"/>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rot="16200000">
            <a:off x="8042386" y="2754183"/>
            <a:ext cx="3086100" cy="4114800"/>
          </a:xfrm>
        </p:spPr>
      </p:pic>
      <p:sp>
        <p:nvSpPr>
          <p:cNvPr id="6" name="TextBox 5">
            <a:extLst>
              <a:ext uri="{FF2B5EF4-FFF2-40B4-BE49-F238E27FC236}">
                <a16:creationId xmlns:a16="http://schemas.microsoft.com/office/drawing/2014/main" id="{42B030E8-90C9-3912-2E60-4D78D0961665}"/>
              </a:ext>
            </a:extLst>
          </p:cNvPr>
          <p:cNvSpPr txBox="1"/>
          <p:nvPr/>
        </p:nvSpPr>
        <p:spPr>
          <a:xfrm>
            <a:off x="855406" y="2261419"/>
            <a:ext cx="5987846" cy="3724096"/>
          </a:xfrm>
          <a:prstGeom prst="rect">
            <a:avLst/>
          </a:prstGeom>
          <a:noFill/>
        </p:spPr>
        <p:txBody>
          <a:bodyPr wrap="square" rtlCol="0">
            <a:spAutoFit/>
          </a:bodyPr>
          <a:lstStyle/>
          <a:p>
            <a:r>
              <a:rPr lang="en-IN" sz="2000" dirty="0">
                <a:latin typeface="Book Antiqua" panose="02040602050305030304" pitchFamily="18" charset="0"/>
              </a:rPr>
              <a:t>The smoothest of the three was chosen to prepare a machinist hammer. Although our initial plan was to carry out only the machining process, we were, however, convinced to do the analysis part as well as the machining part.</a:t>
            </a:r>
          </a:p>
          <a:p>
            <a:endParaRPr lang="en-IN" sz="2000" dirty="0">
              <a:latin typeface="Book Antiqua" panose="02040602050305030304" pitchFamily="18" charset="0"/>
            </a:endParaRPr>
          </a:p>
          <a:p>
            <a:r>
              <a:rPr lang="en-IN" sz="2000" dirty="0">
                <a:latin typeface="Book Antiqua" panose="02040602050305030304" pitchFamily="18" charset="0"/>
              </a:rPr>
              <a:t>The dimensions of the hammer were as per our convenience and were carried out on a lathe machine. The process included turning, knurling, chamfering, forming, grooving etc.</a:t>
            </a:r>
          </a:p>
          <a:p>
            <a:endParaRPr lang="en-IN" dirty="0"/>
          </a:p>
          <a:p>
            <a:endParaRPr lang="en-IN" dirty="0"/>
          </a:p>
        </p:txBody>
      </p:sp>
    </p:spTree>
    <p:extLst>
      <p:ext uri="{BB962C8B-B14F-4D97-AF65-F5344CB8AC3E}">
        <p14:creationId xmlns:p14="http://schemas.microsoft.com/office/powerpoint/2010/main" val="300292725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09F38E-D1BA-AD9D-0478-557DA524BBFF}"/>
              </a:ext>
            </a:extLst>
          </p:cNvPr>
          <p:cNvSpPr>
            <a:spLocks noGrp="1"/>
          </p:cNvSpPr>
          <p:nvPr>
            <p:ph type="title"/>
          </p:nvPr>
        </p:nvSpPr>
        <p:spPr>
          <a:xfrm>
            <a:off x="808661" y="302480"/>
            <a:ext cx="10357666" cy="1079675"/>
          </a:xfrm>
        </p:spPr>
        <p:txBody>
          <a:bodyPr>
            <a:normAutofit/>
          </a:bodyPr>
          <a:lstStyle/>
          <a:p>
            <a:pPr algn="ctr"/>
            <a:r>
              <a:rPr lang="en-IN" sz="4000" b="1" dirty="0">
                <a:latin typeface="Garamond" panose="02020404030301010803" pitchFamily="18" charset="0"/>
              </a:rPr>
              <a:t>On the last note…</a:t>
            </a:r>
          </a:p>
        </p:txBody>
      </p:sp>
      <p:sp>
        <p:nvSpPr>
          <p:cNvPr id="3" name="Content Placeholder 2">
            <a:extLst>
              <a:ext uri="{FF2B5EF4-FFF2-40B4-BE49-F238E27FC236}">
                <a16:creationId xmlns:a16="http://schemas.microsoft.com/office/drawing/2014/main" id="{3F9270DB-2A6A-62C8-9919-4B2B6D01BC57}"/>
              </a:ext>
            </a:extLst>
          </p:cNvPr>
          <p:cNvSpPr>
            <a:spLocks noGrp="1"/>
          </p:cNvSpPr>
          <p:nvPr>
            <p:ph idx="1"/>
          </p:nvPr>
        </p:nvSpPr>
        <p:spPr/>
        <p:txBody>
          <a:bodyPr/>
          <a:lstStyle/>
          <a:p>
            <a:r>
              <a:rPr lang="en-IN" dirty="0">
                <a:latin typeface="Book Antiqua" panose="02040602050305030304" pitchFamily="18" charset="0"/>
              </a:rPr>
              <a:t>This brings us to the end of our project. We got to learn about the usage of different equipment and machines and how to use them, as well as the dos and don’ts.</a:t>
            </a:r>
          </a:p>
          <a:p>
            <a:r>
              <a:rPr lang="en-IN" dirty="0">
                <a:latin typeface="Book Antiqua" panose="02040602050305030304" pitchFamily="18" charset="0"/>
              </a:rPr>
              <a:t>We learnt how a parameter such as surface roughness that’s undermined in general, affects a workpiece in great deal. </a:t>
            </a:r>
          </a:p>
          <a:p>
            <a:r>
              <a:rPr lang="en-IN" dirty="0">
                <a:latin typeface="Book Antiqua" panose="02040602050305030304" pitchFamily="18" charset="0"/>
              </a:rPr>
              <a:t>Through it all we were able to witness the change in the profiles, it’s something that can be only seen through special equipment and not naked eyes, which gives us much more of a reason to be careful.  </a:t>
            </a:r>
          </a:p>
          <a:p>
            <a:r>
              <a:rPr lang="en-IN" dirty="0">
                <a:latin typeface="Book Antiqua" panose="02040602050305030304" pitchFamily="18" charset="0"/>
              </a:rPr>
              <a:t>The better the surface finish, the better the manufactured part.</a:t>
            </a:r>
          </a:p>
        </p:txBody>
      </p:sp>
      <p:sp>
        <p:nvSpPr>
          <p:cNvPr id="4" name="Footer Placeholder 3">
            <a:extLst>
              <a:ext uri="{FF2B5EF4-FFF2-40B4-BE49-F238E27FC236}">
                <a16:creationId xmlns:a16="http://schemas.microsoft.com/office/drawing/2014/main" id="{DD902A2F-BFAF-4A00-7792-E7BE274E83C9}"/>
              </a:ext>
            </a:extLst>
          </p:cNvPr>
          <p:cNvSpPr>
            <a:spLocks noGrp="1"/>
          </p:cNvSpPr>
          <p:nvPr>
            <p:ph type="ftr" sz="quarter" idx="11"/>
          </p:nvPr>
        </p:nvSpPr>
        <p:spPr/>
        <p:txBody>
          <a:bodyPr/>
          <a:lstStyle/>
          <a:p>
            <a:r>
              <a:rPr lang="en-US"/>
              <a:t>ANALYSIS AND MACHINING</a:t>
            </a:r>
          </a:p>
        </p:txBody>
      </p:sp>
      <p:sp>
        <p:nvSpPr>
          <p:cNvPr id="5" name="Slide Number Placeholder 4">
            <a:extLst>
              <a:ext uri="{FF2B5EF4-FFF2-40B4-BE49-F238E27FC236}">
                <a16:creationId xmlns:a16="http://schemas.microsoft.com/office/drawing/2014/main" id="{A5AA95B9-675A-4F53-1629-FD2B58EF141D}"/>
              </a:ext>
            </a:extLst>
          </p:cNvPr>
          <p:cNvSpPr>
            <a:spLocks noGrp="1"/>
          </p:cNvSpPr>
          <p:nvPr>
            <p:ph type="sldNum" sz="quarter" idx="12"/>
          </p:nvPr>
        </p:nvSpPr>
        <p:spPr/>
        <p:txBody>
          <a:bodyPr/>
          <a:lstStyle/>
          <a:p>
            <a:fld id="{91F18EF7-BE1E-4ECB-84D4-67C2B4D8F095}" type="slidenum">
              <a:rPr lang="en-US" smtClean="0"/>
              <a:t>52</a:t>
            </a:fld>
            <a:endParaRPr lang="en-US"/>
          </a:p>
        </p:txBody>
      </p:sp>
    </p:spTree>
    <p:extLst>
      <p:ext uri="{BB962C8B-B14F-4D97-AF65-F5344CB8AC3E}">
        <p14:creationId xmlns:p14="http://schemas.microsoft.com/office/powerpoint/2010/main" val="421919185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66B44C-3C3E-4CC9-A2FD-F8EDC6118436}"/>
              </a:ext>
            </a:extLst>
          </p:cNvPr>
          <p:cNvSpPr>
            <a:spLocks noGrp="1"/>
          </p:cNvSpPr>
          <p:nvPr>
            <p:ph type="title"/>
          </p:nvPr>
        </p:nvSpPr>
        <p:spPr>
          <a:xfrm>
            <a:off x="808661" y="365125"/>
            <a:ext cx="10367963" cy="789721"/>
          </a:xfrm>
        </p:spPr>
        <p:txBody>
          <a:bodyPr vert="horz" lIns="91440" tIns="45720" rIns="91440" bIns="45720" rtlCol="0" anchor="t">
            <a:normAutofit/>
          </a:bodyPr>
          <a:lstStyle/>
          <a:p>
            <a:pPr algn="ctr"/>
            <a:r>
              <a:rPr lang="en-US" sz="4000" b="1">
                <a:latin typeface="Garamond"/>
              </a:rPr>
              <a:t>References</a:t>
            </a:r>
            <a:endParaRPr lang="en-US"/>
          </a:p>
        </p:txBody>
      </p:sp>
      <p:sp>
        <p:nvSpPr>
          <p:cNvPr id="3" name="Content Placeholder 2">
            <a:extLst>
              <a:ext uri="{FF2B5EF4-FFF2-40B4-BE49-F238E27FC236}">
                <a16:creationId xmlns:a16="http://schemas.microsoft.com/office/drawing/2014/main" id="{C6821A93-A335-385B-FC5D-29A5E7C1CA28}"/>
              </a:ext>
            </a:extLst>
          </p:cNvPr>
          <p:cNvSpPr>
            <a:spLocks noGrp="1"/>
          </p:cNvSpPr>
          <p:nvPr>
            <p:ph idx="1"/>
          </p:nvPr>
        </p:nvSpPr>
        <p:spPr>
          <a:xfrm>
            <a:off x="808662" y="1277894"/>
            <a:ext cx="10367963" cy="4866503"/>
          </a:xfrm>
        </p:spPr>
        <p:txBody>
          <a:bodyPr vert="horz" lIns="91440" tIns="45720" rIns="91440" bIns="45720" rtlCol="0" anchor="t">
            <a:normAutofit/>
          </a:bodyPr>
          <a:lstStyle/>
          <a:p>
            <a:r>
              <a:rPr lang="en-US">
                <a:ea typeface="+mj-lt"/>
                <a:cs typeface="+mj-lt"/>
                <a:hlinkClick r:id="rId2"/>
              </a:rPr>
              <a:t>What is a Profilometer? | GD&amp;T Basics (gdandtbasics.com)</a:t>
            </a:r>
            <a:r>
              <a:rPr lang="en-US">
                <a:ea typeface="+mj-lt"/>
                <a:cs typeface="+mj-lt"/>
              </a:rPr>
              <a:t> </a:t>
            </a:r>
            <a:r>
              <a:rPr lang="en-US">
                <a:latin typeface="Book Antiqua"/>
                <a:ea typeface="+mj-lt"/>
                <a:cs typeface="+mj-lt"/>
              </a:rPr>
              <a:t>About profilometer.</a:t>
            </a:r>
            <a:endParaRPr lang="en-US">
              <a:latin typeface="Book Antiqua"/>
            </a:endParaRPr>
          </a:p>
          <a:p>
            <a:r>
              <a:rPr lang="en-US">
                <a:ea typeface="+mj-lt"/>
                <a:cs typeface="+mj-lt"/>
                <a:hlinkClick r:id="rId3"/>
              </a:rPr>
              <a:t>Surface Roughness Chart: Understanding Surface Finishes | RapidDirect</a:t>
            </a:r>
            <a:r>
              <a:rPr lang="en-US">
                <a:ea typeface="+mj-lt"/>
                <a:cs typeface="+mj-lt"/>
              </a:rPr>
              <a:t> </a:t>
            </a:r>
            <a:r>
              <a:rPr lang="en-US">
                <a:latin typeface="Book Antiqua"/>
                <a:ea typeface="+mj-lt"/>
                <a:cs typeface="+mj-lt"/>
              </a:rPr>
              <a:t>About </a:t>
            </a:r>
            <a:r>
              <a:rPr lang="en-US" err="1">
                <a:latin typeface="Book Antiqua"/>
                <a:ea typeface="+mj-lt"/>
                <a:cs typeface="+mj-lt"/>
              </a:rPr>
              <a:t>surace</a:t>
            </a:r>
            <a:r>
              <a:rPr lang="en-US">
                <a:latin typeface="Book Antiqua"/>
                <a:ea typeface="+mj-lt"/>
                <a:cs typeface="+mj-lt"/>
              </a:rPr>
              <a:t> roughness and surface finish.</a:t>
            </a:r>
          </a:p>
          <a:p>
            <a:r>
              <a:rPr lang="en-US">
                <a:ea typeface="+mj-lt"/>
                <a:cs typeface="+mj-lt"/>
                <a:hlinkClick r:id="rId4"/>
              </a:rPr>
              <a:t>TOLERANCES OF FORM AND POSITION (GEOMETRICAL TOLERANCES) (mehmetaladag.com)</a:t>
            </a:r>
            <a:r>
              <a:rPr lang="en-US">
                <a:ea typeface="+mj-lt"/>
                <a:cs typeface="+mj-lt"/>
              </a:rPr>
              <a:t>  </a:t>
            </a:r>
            <a:r>
              <a:rPr lang="en-US">
                <a:latin typeface="Book Antiqua"/>
                <a:ea typeface="+mj-lt"/>
                <a:cs typeface="+mj-lt"/>
              </a:rPr>
              <a:t>About different tolerances.</a:t>
            </a:r>
          </a:p>
          <a:p>
            <a:r>
              <a:rPr lang="en-US">
                <a:ea typeface="+mj-lt"/>
                <a:cs typeface="+mj-lt"/>
                <a:hlinkClick r:id="rId5"/>
              </a:rPr>
              <a:t>Conventional machining process: Definition, Advantages, Limitations [with Pdf] (mechcontent.com)</a:t>
            </a:r>
            <a:r>
              <a:rPr lang="en-US">
                <a:ea typeface="+mj-lt"/>
                <a:cs typeface="+mj-lt"/>
              </a:rPr>
              <a:t> </a:t>
            </a:r>
            <a:r>
              <a:rPr lang="en-US">
                <a:latin typeface="Book Antiqua"/>
                <a:ea typeface="+mj-lt"/>
                <a:cs typeface="+mj-lt"/>
              </a:rPr>
              <a:t>Conventional machining.</a:t>
            </a:r>
          </a:p>
          <a:p>
            <a:r>
              <a:rPr lang="en-US">
                <a:ea typeface="+mj-lt"/>
                <a:cs typeface="+mj-lt"/>
                <a:hlinkClick r:id="rId6"/>
              </a:rPr>
              <a:t>25 Basic Operations Performed On Lathe Machine (learnmech.com)</a:t>
            </a:r>
            <a:r>
              <a:rPr lang="en-US">
                <a:ea typeface="+mj-lt"/>
                <a:cs typeface="+mj-lt"/>
              </a:rPr>
              <a:t>  </a:t>
            </a:r>
            <a:r>
              <a:rPr lang="en-US">
                <a:latin typeface="Book Antiqua"/>
                <a:ea typeface="+mj-lt"/>
                <a:cs typeface="+mj-lt"/>
              </a:rPr>
              <a:t>Operations on lathe.</a:t>
            </a:r>
          </a:p>
          <a:p>
            <a:r>
              <a:rPr lang="en-US">
                <a:ea typeface="+mj-lt"/>
                <a:cs typeface="+mj-lt"/>
                <a:hlinkClick r:id="rId7"/>
              </a:rPr>
              <a:t>Coordinate-measuring machine - Wikipedia</a:t>
            </a:r>
            <a:r>
              <a:rPr lang="en-US">
                <a:ea typeface="+mj-lt"/>
                <a:cs typeface="+mj-lt"/>
              </a:rPr>
              <a:t>  </a:t>
            </a:r>
            <a:r>
              <a:rPr lang="en-US">
                <a:latin typeface="Book Antiqua"/>
                <a:ea typeface="+mj-lt"/>
                <a:cs typeface="+mj-lt"/>
              </a:rPr>
              <a:t>3D CMM</a:t>
            </a:r>
            <a:endParaRPr lang="en-US">
              <a:latin typeface="Book Antiqua"/>
            </a:endParaRPr>
          </a:p>
        </p:txBody>
      </p:sp>
      <p:sp>
        <p:nvSpPr>
          <p:cNvPr id="4" name="Slide Number Placeholder 3">
            <a:extLst>
              <a:ext uri="{FF2B5EF4-FFF2-40B4-BE49-F238E27FC236}">
                <a16:creationId xmlns:a16="http://schemas.microsoft.com/office/drawing/2014/main" id="{BB8831A5-03EB-A314-AFDD-0277D7B2B0B5}"/>
              </a:ext>
            </a:extLst>
          </p:cNvPr>
          <p:cNvSpPr>
            <a:spLocks noGrp="1"/>
          </p:cNvSpPr>
          <p:nvPr>
            <p:ph type="sldNum" sz="quarter" idx="12"/>
          </p:nvPr>
        </p:nvSpPr>
        <p:spPr/>
        <p:txBody>
          <a:bodyPr/>
          <a:lstStyle/>
          <a:p>
            <a:fld id="{91F18EF7-BE1E-4ECB-84D4-67C2B4D8F095}" type="slidenum">
              <a:rPr lang="en-US" smtClean="0"/>
              <a:t>53</a:t>
            </a:fld>
            <a:endParaRPr lang="en-US"/>
          </a:p>
        </p:txBody>
      </p:sp>
      <p:sp>
        <p:nvSpPr>
          <p:cNvPr id="5" name="Footer Placeholder 4">
            <a:extLst>
              <a:ext uri="{FF2B5EF4-FFF2-40B4-BE49-F238E27FC236}">
                <a16:creationId xmlns:a16="http://schemas.microsoft.com/office/drawing/2014/main" id="{12D7027D-EEF9-2FFC-DEA5-062F1CE70640}"/>
              </a:ext>
            </a:extLst>
          </p:cNvPr>
          <p:cNvSpPr>
            <a:spLocks noGrp="1"/>
          </p:cNvSpPr>
          <p:nvPr>
            <p:ph type="ftr" sz="quarter" idx="11"/>
          </p:nvPr>
        </p:nvSpPr>
        <p:spPr/>
        <p:txBody>
          <a:bodyPr/>
          <a:lstStyle/>
          <a:p>
            <a:r>
              <a:rPr lang="en-US"/>
              <a:t>ANALYSIS AND MACHINING</a:t>
            </a:r>
          </a:p>
        </p:txBody>
      </p:sp>
    </p:spTree>
    <p:extLst>
      <p:ext uri="{BB962C8B-B14F-4D97-AF65-F5344CB8AC3E}">
        <p14:creationId xmlns:p14="http://schemas.microsoft.com/office/powerpoint/2010/main" val="177040060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F9D30D-30EF-9AB2-0AF4-42AF2A0C80D5}"/>
              </a:ext>
            </a:extLst>
          </p:cNvPr>
          <p:cNvSpPr>
            <a:spLocks noGrp="1"/>
          </p:cNvSpPr>
          <p:nvPr>
            <p:ph type="title"/>
          </p:nvPr>
        </p:nvSpPr>
        <p:spPr/>
        <p:txBody>
          <a:bodyPr/>
          <a:lstStyle/>
          <a:p>
            <a:r>
              <a:rPr lang="en-IN" dirty="0"/>
              <a:t>Thank</a:t>
            </a:r>
            <a:br>
              <a:rPr lang="en-IN" dirty="0"/>
            </a:br>
            <a:r>
              <a:rPr lang="en-IN" dirty="0"/>
              <a:t>you</a:t>
            </a:r>
          </a:p>
        </p:txBody>
      </p:sp>
      <p:sp>
        <p:nvSpPr>
          <p:cNvPr id="4" name="Footer Placeholder 3">
            <a:extLst>
              <a:ext uri="{FF2B5EF4-FFF2-40B4-BE49-F238E27FC236}">
                <a16:creationId xmlns:a16="http://schemas.microsoft.com/office/drawing/2014/main" id="{5BE399B5-5E33-243F-486C-EB648FDB0948}"/>
              </a:ext>
            </a:extLst>
          </p:cNvPr>
          <p:cNvSpPr>
            <a:spLocks noGrp="1"/>
          </p:cNvSpPr>
          <p:nvPr>
            <p:ph type="ftr" sz="quarter" idx="11"/>
          </p:nvPr>
        </p:nvSpPr>
        <p:spPr/>
        <p:txBody>
          <a:bodyPr/>
          <a:lstStyle/>
          <a:p>
            <a:r>
              <a:rPr lang="en-US"/>
              <a:t>ANALYSIS AND MACHINING</a:t>
            </a:r>
          </a:p>
        </p:txBody>
      </p:sp>
      <p:sp>
        <p:nvSpPr>
          <p:cNvPr id="5" name="Slide Number Placeholder 4">
            <a:extLst>
              <a:ext uri="{FF2B5EF4-FFF2-40B4-BE49-F238E27FC236}">
                <a16:creationId xmlns:a16="http://schemas.microsoft.com/office/drawing/2014/main" id="{3F83232E-3775-46BD-5D24-3C362053E71A}"/>
              </a:ext>
            </a:extLst>
          </p:cNvPr>
          <p:cNvSpPr>
            <a:spLocks noGrp="1"/>
          </p:cNvSpPr>
          <p:nvPr>
            <p:ph type="sldNum" sz="quarter" idx="12"/>
          </p:nvPr>
        </p:nvSpPr>
        <p:spPr/>
        <p:txBody>
          <a:bodyPr/>
          <a:lstStyle/>
          <a:p>
            <a:fld id="{91F18EF7-BE1E-4ECB-84D4-67C2B4D8F095}" type="slidenum">
              <a:rPr lang="en-US" smtClean="0"/>
              <a:t>54</a:t>
            </a:fld>
            <a:endParaRPr lang="en-US"/>
          </a:p>
        </p:txBody>
      </p:sp>
    </p:spTree>
    <p:extLst>
      <p:ext uri="{BB962C8B-B14F-4D97-AF65-F5344CB8AC3E}">
        <p14:creationId xmlns:p14="http://schemas.microsoft.com/office/powerpoint/2010/main" val="12582517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73A3CC-A383-245A-AF98-B3B0C78704D6}"/>
              </a:ext>
            </a:extLst>
          </p:cNvPr>
          <p:cNvSpPr>
            <a:spLocks noGrp="1"/>
          </p:cNvSpPr>
          <p:nvPr>
            <p:ph type="title"/>
          </p:nvPr>
        </p:nvSpPr>
        <p:spPr>
          <a:xfrm>
            <a:off x="1382806" y="317485"/>
            <a:ext cx="10535235" cy="1065229"/>
          </a:xfrm>
        </p:spPr>
        <p:txBody>
          <a:bodyPr anchor="ctr">
            <a:normAutofit/>
          </a:bodyPr>
          <a:lstStyle/>
          <a:p>
            <a:r>
              <a:rPr lang="en-US" sz="4000" b="1">
                <a:latin typeface="Garamond"/>
              </a:rPr>
              <a:t>Objective of the project</a:t>
            </a:r>
            <a:endParaRPr lang="en-US" sz="4000">
              <a:latin typeface="Garamond"/>
            </a:endParaRPr>
          </a:p>
        </p:txBody>
      </p:sp>
      <p:sp>
        <p:nvSpPr>
          <p:cNvPr id="3" name="Content Placeholder 2">
            <a:extLst>
              <a:ext uri="{FF2B5EF4-FFF2-40B4-BE49-F238E27FC236}">
                <a16:creationId xmlns:a16="http://schemas.microsoft.com/office/drawing/2014/main" id="{55C478A5-4B33-0960-D1AA-B0CFA77BDAAF}"/>
              </a:ext>
            </a:extLst>
          </p:cNvPr>
          <p:cNvSpPr>
            <a:spLocks noGrp="1"/>
          </p:cNvSpPr>
          <p:nvPr>
            <p:ph idx="1"/>
          </p:nvPr>
        </p:nvSpPr>
        <p:spPr>
          <a:xfrm>
            <a:off x="1382195" y="1522697"/>
            <a:ext cx="8935732" cy="4194543"/>
          </a:xfrm>
        </p:spPr>
        <p:txBody>
          <a:bodyPr vert="horz" lIns="91440" tIns="45720" rIns="91440" bIns="45720" rtlCol="0" anchor="ctr">
            <a:noAutofit/>
          </a:bodyPr>
          <a:lstStyle/>
          <a:p>
            <a:pPr>
              <a:lnSpc>
                <a:spcPct val="120000"/>
              </a:lnSpc>
            </a:pPr>
            <a:r>
              <a:rPr lang="en-US">
                <a:solidFill>
                  <a:srgbClr val="000000"/>
                </a:solidFill>
                <a:latin typeface="Book Antiqua"/>
              </a:rPr>
              <a:t>The main objective of our project is to </a:t>
            </a:r>
            <a:r>
              <a:rPr lang="en-US" i="1">
                <a:solidFill>
                  <a:srgbClr val="000000"/>
                </a:solidFill>
                <a:latin typeface="Book Antiqua"/>
              </a:rPr>
              <a:t>analyze a specimen </a:t>
            </a:r>
            <a:r>
              <a:rPr lang="en-US">
                <a:solidFill>
                  <a:srgbClr val="000000"/>
                </a:solidFill>
                <a:latin typeface="Book Antiqua"/>
              </a:rPr>
              <a:t>made of mild steel using machines such as Profilometer, 3D CMM (Coordinate Measuring Machine) and use the obtained results to find a fitting work piece specimen  for the hammer.</a:t>
            </a:r>
            <a:endParaRPr lang="en-US" i="1">
              <a:solidFill>
                <a:srgbClr val="000000"/>
              </a:solidFill>
              <a:latin typeface="Book Antiqua"/>
            </a:endParaRPr>
          </a:p>
          <a:p>
            <a:pPr>
              <a:lnSpc>
                <a:spcPct val="120000"/>
              </a:lnSpc>
            </a:pPr>
            <a:r>
              <a:rPr lang="en-US">
                <a:solidFill>
                  <a:srgbClr val="000000"/>
                </a:solidFill>
                <a:latin typeface="Book Antiqua"/>
              </a:rPr>
              <a:t>To prepare a machinist hammer of mild steel through </a:t>
            </a:r>
            <a:r>
              <a:rPr lang="en-US" i="1">
                <a:solidFill>
                  <a:srgbClr val="000000"/>
                </a:solidFill>
                <a:latin typeface="Book Antiqua"/>
              </a:rPr>
              <a:t>conventional machining </a:t>
            </a:r>
            <a:r>
              <a:rPr lang="en-US">
                <a:solidFill>
                  <a:srgbClr val="000000"/>
                </a:solidFill>
                <a:latin typeface="Book Antiqua"/>
              </a:rPr>
              <a:t>that is by using a lathe machine.</a:t>
            </a:r>
          </a:p>
          <a:p>
            <a:pPr>
              <a:lnSpc>
                <a:spcPct val="120000"/>
              </a:lnSpc>
            </a:pPr>
            <a:r>
              <a:rPr lang="en-US">
                <a:solidFill>
                  <a:srgbClr val="000000"/>
                </a:solidFill>
                <a:latin typeface="Book Antiqua"/>
              </a:rPr>
              <a:t>Most importantly, our main aim was to learn how to work with the above machines mentioned, what can we use them for, how to use them and what safety measures to be followed while doing so.</a:t>
            </a:r>
          </a:p>
        </p:txBody>
      </p:sp>
      <p:sp>
        <p:nvSpPr>
          <p:cNvPr id="8" name="Date Placeholder 4">
            <a:extLst>
              <a:ext uri="{FF2B5EF4-FFF2-40B4-BE49-F238E27FC236}">
                <a16:creationId xmlns:a16="http://schemas.microsoft.com/office/drawing/2014/main" id="{460BE097-8227-4FAA-855E-A7E0050E5D31}"/>
              </a:ext>
            </a:extLst>
          </p:cNvPr>
          <p:cNvSpPr>
            <a:spLocks noGrp="1"/>
          </p:cNvSpPr>
          <p:nvPr>
            <p:ph type="dt" sz="half" idx="10"/>
          </p:nvPr>
        </p:nvSpPr>
        <p:spPr>
          <a:xfrm>
            <a:off x="795014" y="6342042"/>
            <a:ext cx="2743200" cy="365125"/>
          </a:xfrm>
        </p:spPr>
        <p:txBody>
          <a:bodyPr>
            <a:normAutofit/>
          </a:bodyPr>
          <a:lstStyle/>
          <a:p>
            <a:pPr>
              <a:spcAft>
                <a:spcPts val="600"/>
              </a:spcAft>
            </a:pPr>
            <a:fld id="{E8BA6FA6-2945-4DFB-8094-CDE4F7C85BAA}" type="datetime1">
              <a:rPr lang="en-US" smtClean="0"/>
              <a:pPr>
                <a:spcAft>
                  <a:spcPts val="600"/>
                </a:spcAft>
              </a:pPr>
              <a:t>12/26/2023</a:t>
            </a:fld>
            <a:endParaRPr lang="en-US"/>
          </a:p>
        </p:txBody>
      </p:sp>
      <p:sp>
        <p:nvSpPr>
          <p:cNvPr id="12" name="Slide Number Placeholder 6">
            <a:extLst>
              <a:ext uri="{FF2B5EF4-FFF2-40B4-BE49-F238E27FC236}">
                <a16:creationId xmlns:a16="http://schemas.microsoft.com/office/drawing/2014/main" id="{486D18E6-2C3A-4D4A-93B8-55C657561BEA}"/>
              </a:ext>
            </a:extLst>
          </p:cNvPr>
          <p:cNvSpPr>
            <a:spLocks noGrp="1"/>
          </p:cNvSpPr>
          <p:nvPr>
            <p:ph type="sldNum" sz="quarter" idx="12"/>
          </p:nvPr>
        </p:nvSpPr>
        <p:spPr>
          <a:xfrm>
            <a:off x="11166329" y="6342042"/>
            <a:ext cx="526228" cy="365125"/>
          </a:xfrm>
        </p:spPr>
        <p:txBody>
          <a:bodyPr>
            <a:normAutofit/>
          </a:bodyPr>
          <a:lstStyle/>
          <a:p>
            <a:pPr>
              <a:spcAft>
                <a:spcPts val="600"/>
              </a:spcAft>
            </a:pPr>
            <a:fld id="{1B0A0659-E443-491A-A36E-EC2EE49C5850}" type="slidenum">
              <a:rPr lang="en-US" smtClean="0"/>
              <a:pPr>
                <a:spcAft>
                  <a:spcPts val="600"/>
                </a:spcAft>
              </a:pPr>
              <a:t>6</a:t>
            </a:fld>
            <a:endParaRPr lang="en-US"/>
          </a:p>
        </p:txBody>
      </p:sp>
      <p:sp>
        <p:nvSpPr>
          <p:cNvPr id="4" name="Footer Placeholder 3">
            <a:extLst>
              <a:ext uri="{FF2B5EF4-FFF2-40B4-BE49-F238E27FC236}">
                <a16:creationId xmlns:a16="http://schemas.microsoft.com/office/drawing/2014/main" id="{1D2FA42B-7156-569A-7637-5F98096179EE}"/>
              </a:ext>
            </a:extLst>
          </p:cNvPr>
          <p:cNvSpPr>
            <a:spLocks noGrp="1"/>
          </p:cNvSpPr>
          <p:nvPr>
            <p:ph type="ftr" sz="quarter" idx="11"/>
          </p:nvPr>
        </p:nvSpPr>
        <p:spPr/>
        <p:txBody>
          <a:bodyPr/>
          <a:lstStyle/>
          <a:p>
            <a:r>
              <a:rPr lang="en-US"/>
              <a:t>ANALYSIS AND MACHINING</a:t>
            </a:r>
          </a:p>
        </p:txBody>
      </p:sp>
    </p:spTree>
    <p:extLst>
      <p:ext uri="{BB962C8B-B14F-4D97-AF65-F5344CB8AC3E}">
        <p14:creationId xmlns:p14="http://schemas.microsoft.com/office/powerpoint/2010/main" val="2304189348"/>
      </p:ext>
    </p:extLst>
  </p:cSld>
  <p:clrMapOvr>
    <a:masterClrMapping/>
  </p:clrMapOvr>
  <mc:AlternateContent xmlns:mc="http://schemas.openxmlformats.org/markup-compatibility/2006" xmlns:p14="http://schemas.microsoft.com/office/powerpoint/2010/main">
    <mc:Choice Requires="p14">
      <p:transition spd="slow" p14:dur="2000" advTm="25096"/>
    </mc:Choice>
    <mc:Fallback xmlns="">
      <p:transition spd="slow" advTm="25096"/>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B43FAC-2FEA-1498-86DE-C72EBA4E4E74}"/>
              </a:ext>
            </a:extLst>
          </p:cNvPr>
          <p:cNvSpPr>
            <a:spLocks noGrp="1"/>
          </p:cNvSpPr>
          <p:nvPr>
            <p:ph type="title"/>
          </p:nvPr>
        </p:nvSpPr>
        <p:spPr>
          <a:xfrm>
            <a:off x="889747" y="2944798"/>
            <a:ext cx="10094770" cy="1180574"/>
          </a:xfrm>
        </p:spPr>
        <p:txBody>
          <a:bodyPr/>
          <a:lstStyle/>
          <a:p>
            <a:pPr algn="r"/>
            <a:r>
              <a:rPr lang="en-US" sz="4400">
                <a:latin typeface="Algerian"/>
              </a:rPr>
              <a:t>Theory- ANALYSIS</a:t>
            </a:r>
            <a:endParaRPr lang="en-US" sz="4400">
              <a:latin typeface="Lucida Calligraphy"/>
            </a:endParaRPr>
          </a:p>
        </p:txBody>
      </p:sp>
      <p:sp>
        <p:nvSpPr>
          <p:cNvPr id="3" name="Slide Number Placeholder 2">
            <a:extLst>
              <a:ext uri="{FF2B5EF4-FFF2-40B4-BE49-F238E27FC236}">
                <a16:creationId xmlns:a16="http://schemas.microsoft.com/office/drawing/2014/main" id="{42497C75-A637-7A0D-4668-A5B132EA881A}"/>
              </a:ext>
            </a:extLst>
          </p:cNvPr>
          <p:cNvSpPr>
            <a:spLocks noGrp="1"/>
          </p:cNvSpPr>
          <p:nvPr>
            <p:ph type="sldNum" sz="quarter" idx="12"/>
          </p:nvPr>
        </p:nvSpPr>
        <p:spPr/>
        <p:txBody>
          <a:bodyPr/>
          <a:lstStyle/>
          <a:p>
            <a:fld id="{91F18EF7-BE1E-4ECB-84D4-67C2B4D8F095}" type="slidenum">
              <a:rPr lang="en-US" smtClean="0"/>
              <a:t>7</a:t>
            </a:fld>
            <a:endParaRPr lang="en-US"/>
          </a:p>
        </p:txBody>
      </p:sp>
      <p:sp>
        <p:nvSpPr>
          <p:cNvPr id="4" name="Footer Placeholder 3">
            <a:extLst>
              <a:ext uri="{FF2B5EF4-FFF2-40B4-BE49-F238E27FC236}">
                <a16:creationId xmlns:a16="http://schemas.microsoft.com/office/drawing/2014/main" id="{ED13DCD6-2D9F-CCC2-16C9-710205F3CB61}"/>
              </a:ext>
            </a:extLst>
          </p:cNvPr>
          <p:cNvSpPr>
            <a:spLocks noGrp="1"/>
          </p:cNvSpPr>
          <p:nvPr>
            <p:ph type="ftr" sz="quarter" idx="11"/>
          </p:nvPr>
        </p:nvSpPr>
        <p:spPr/>
        <p:txBody>
          <a:bodyPr/>
          <a:lstStyle/>
          <a:p>
            <a:r>
              <a:rPr lang="en-US"/>
              <a:t>ANALYSIS AND MACHINING</a:t>
            </a:r>
          </a:p>
        </p:txBody>
      </p:sp>
    </p:spTree>
    <p:extLst>
      <p:ext uri="{BB962C8B-B14F-4D97-AF65-F5344CB8AC3E}">
        <p14:creationId xmlns:p14="http://schemas.microsoft.com/office/powerpoint/2010/main" val="4087266211"/>
      </p:ext>
    </p:extLst>
  </p:cSld>
  <p:clrMapOvr>
    <a:masterClrMapping/>
  </p:clrMapOvr>
  <mc:AlternateContent xmlns:mc="http://schemas.openxmlformats.org/markup-compatibility/2006" xmlns:p14="http://schemas.microsoft.com/office/powerpoint/2010/main">
    <mc:Choice Requires="p14">
      <p:transition spd="slow" p14:dur="2000" advTm="5576"/>
    </mc:Choice>
    <mc:Fallback xmlns="">
      <p:transition spd="slow" advTm="5576"/>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7C7B3269-0A18-40F5-8E91-D6AE2D71E893}"/>
              </a:ext>
            </a:extLst>
          </p:cNvPr>
          <p:cNvSpPr>
            <a:spLocks noGrp="1"/>
          </p:cNvSpPr>
          <p:nvPr>
            <p:ph type="title"/>
          </p:nvPr>
        </p:nvSpPr>
        <p:spPr>
          <a:xfrm>
            <a:off x="1342769" y="164132"/>
            <a:ext cx="9357815" cy="1470404"/>
          </a:xfrm>
        </p:spPr>
        <p:txBody>
          <a:bodyPr anchor="b">
            <a:normAutofit fontScale="90000"/>
          </a:bodyPr>
          <a:lstStyle/>
          <a:p>
            <a:pPr algn="ctr"/>
            <a:r>
              <a:rPr lang="en-US" sz="4000" b="1">
                <a:latin typeface="Garamond"/>
              </a:rPr>
              <a:t>Surface roughness</a:t>
            </a:r>
            <a:br>
              <a:rPr lang="en-US" sz="4000" b="1">
                <a:latin typeface="Garamond"/>
              </a:rPr>
            </a:br>
            <a:r>
              <a:rPr lang="en-US" sz="4000" b="1">
                <a:latin typeface="Garamond"/>
              </a:rPr>
              <a:t>and surface finish</a:t>
            </a:r>
            <a:endParaRPr lang="en-US" sz="4000"/>
          </a:p>
        </p:txBody>
      </p:sp>
      <p:sp>
        <p:nvSpPr>
          <p:cNvPr id="19" name="Content Placeholder 2">
            <a:extLst>
              <a:ext uri="{FF2B5EF4-FFF2-40B4-BE49-F238E27FC236}">
                <a16:creationId xmlns:a16="http://schemas.microsoft.com/office/drawing/2014/main" id="{BC145B2B-0F17-4B7A-AAAA-4450A93D76BC}"/>
              </a:ext>
            </a:extLst>
          </p:cNvPr>
          <p:cNvSpPr>
            <a:spLocks noGrp="1"/>
          </p:cNvSpPr>
          <p:nvPr>
            <p:ph idx="1"/>
          </p:nvPr>
        </p:nvSpPr>
        <p:spPr>
          <a:xfrm>
            <a:off x="1342768" y="1838066"/>
            <a:ext cx="9357816" cy="4294434"/>
          </a:xfrm>
        </p:spPr>
        <p:txBody>
          <a:bodyPr vert="horz" lIns="91440" tIns="45720" rIns="91440" bIns="45720" rtlCol="0" anchor="t">
            <a:normAutofit/>
          </a:bodyPr>
          <a:lstStyle/>
          <a:p>
            <a:r>
              <a:rPr lang="en-US" i="1">
                <a:latin typeface="Book Antiqua"/>
              </a:rPr>
              <a:t>Surface finish </a:t>
            </a:r>
            <a:r>
              <a:rPr lang="en-US">
                <a:latin typeface="Book Antiqua"/>
              </a:rPr>
              <a:t>refers to the process of altering a metal's surface that involves removing , adding or reshaping. It is a measure of the complete texture of a product's surface that is defined by three characteristics of surface roughness, waviness and lay.</a:t>
            </a:r>
            <a:endParaRPr lang="en-US">
              <a:latin typeface="Avenir Next LT Pro Light"/>
            </a:endParaRPr>
          </a:p>
          <a:p>
            <a:r>
              <a:rPr lang="en-US">
                <a:latin typeface="Book Antiqua"/>
              </a:rPr>
              <a:t>The surface roughness is the total measure of the total spaced irregularities on the surface. </a:t>
            </a:r>
          </a:p>
          <a:p>
            <a:r>
              <a:rPr lang="en-US">
                <a:latin typeface="Book Antiqua"/>
              </a:rPr>
              <a:t>Waviness refers to the warped surface whose spacing is greater than that of the surface roughness length. And lay refers to the direction the predominant surface pattern takes.</a:t>
            </a:r>
          </a:p>
        </p:txBody>
      </p:sp>
      <p:sp>
        <p:nvSpPr>
          <p:cNvPr id="20" name="Date Placeholder 6">
            <a:extLst>
              <a:ext uri="{FF2B5EF4-FFF2-40B4-BE49-F238E27FC236}">
                <a16:creationId xmlns:a16="http://schemas.microsoft.com/office/drawing/2014/main" id="{DF765F4A-2DF9-42BC-89D8-E61753DA5A3E}"/>
              </a:ext>
            </a:extLst>
          </p:cNvPr>
          <p:cNvSpPr>
            <a:spLocks noGrp="1"/>
          </p:cNvSpPr>
          <p:nvPr>
            <p:ph type="dt" sz="half" idx="10"/>
          </p:nvPr>
        </p:nvSpPr>
        <p:spPr>
          <a:xfrm>
            <a:off x="795014" y="6342042"/>
            <a:ext cx="2743200" cy="365125"/>
          </a:xfrm>
        </p:spPr>
        <p:txBody>
          <a:bodyPr/>
          <a:lstStyle/>
          <a:p>
            <a:pPr>
              <a:spcAft>
                <a:spcPts val="600"/>
              </a:spcAft>
            </a:pPr>
            <a:fld id="{3DF4EE96-C834-4CB1-9BE3-A85B22A039C7}" type="datetime1">
              <a:rPr lang="en-US" smtClean="0"/>
              <a:pPr>
                <a:spcAft>
                  <a:spcPts val="600"/>
                </a:spcAft>
              </a:pPr>
              <a:t>12/26/2023</a:t>
            </a:fld>
            <a:endParaRPr lang="en-US"/>
          </a:p>
        </p:txBody>
      </p:sp>
      <p:sp>
        <p:nvSpPr>
          <p:cNvPr id="22" name="Slide Number Placeholder 17">
            <a:extLst>
              <a:ext uri="{FF2B5EF4-FFF2-40B4-BE49-F238E27FC236}">
                <a16:creationId xmlns:a16="http://schemas.microsoft.com/office/drawing/2014/main" id="{32E95C4D-CC3C-4C9D-B8E6-271568CB8F71}"/>
              </a:ext>
            </a:extLst>
          </p:cNvPr>
          <p:cNvSpPr>
            <a:spLocks noGrp="1"/>
          </p:cNvSpPr>
          <p:nvPr>
            <p:ph type="sldNum" sz="quarter" idx="12"/>
          </p:nvPr>
        </p:nvSpPr>
        <p:spPr>
          <a:xfrm>
            <a:off x="11166329" y="6342042"/>
            <a:ext cx="526228" cy="365125"/>
          </a:xfrm>
        </p:spPr>
        <p:txBody>
          <a:bodyPr/>
          <a:lstStyle/>
          <a:p>
            <a:pPr>
              <a:spcAft>
                <a:spcPts val="600"/>
              </a:spcAft>
            </a:pPr>
            <a:fld id="{1B0A0659-E443-491A-A36E-EC2EE49C5850}" type="slidenum">
              <a:rPr lang="en-US" smtClean="0">
                <a:solidFill>
                  <a:srgbClr val="000000"/>
                </a:solidFill>
              </a:rPr>
              <a:pPr>
                <a:spcAft>
                  <a:spcPts val="600"/>
                </a:spcAft>
              </a:pPr>
              <a:t>8</a:t>
            </a:fld>
            <a:endParaRPr lang="en-US">
              <a:solidFill>
                <a:srgbClr val="000000"/>
              </a:solidFill>
            </a:endParaRPr>
          </a:p>
        </p:txBody>
      </p:sp>
      <p:sp>
        <p:nvSpPr>
          <p:cNvPr id="4" name="Footer Placeholder 3">
            <a:extLst>
              <a:ext uri="{FF2B5EF4-FFF2-40B4-BE49-F238E27FC236}">
                <a16:creationId xmlns:a16="http://schemas.microsoft.com/office/drawing/2014/main" id="{77C37303-AD59-2837-9DA4-432F3F7B92A9}"/>
              </a:ext>
            </a:extLst>
          </p:cNvPr>
          <p:cNvSpPr>
            <a:spLocks noGrp="1"/>
          </p:cNvSpPr>
          <p:nvPr>
            <p:ph type="ftr" sz="quarter" idx="11"/>
          </p:nvPr>
        </p:nvSpPr>
        <p:spPr/>
        <p:txBody>
          <a:bodyPr/>
          <a:lstStyle/>
          <a:p>
            <a:r>
              <a:rPr lang="en-US"/>
              <a:t>ANALYSIS AND MACHINING</a:t>
            </a:r>
          </a:p>
        </p:txBody>
      </p:sp>
    </p:spTree>
    <p:extLst>
      <p:ext uri="{BB962C8B-B14F-4D97-AF65-F5344CB8AC3E}">
        <p14:creationId xmlns:p14="http://schemas.microsoft.com/office/powerpoint/2010/main" val="3057793067"/>
      </p:ext>
    </p:extLst>
  </p:cSld>
  <p:clrMapOvr>
    <a:masterClrMapping/>
  </p:clrMapOvr>
  <mc:AlternateContent xmlns:mc="http://schemas.openxmlformats.org/markup-compatibility/2006" xmlns:p14="http://schemas.microsoft.com/office/powerpoint/2010/main">
    <mc:Choice Requires="p14">
      <p:transition spd="slow" p14:dur="2000" advTm="14304"/>
    </mc:Choice>
    <mc:Fallback xmlns="">
      <p:transition spd="slow" advTm="14304"/>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2FF33E-31C8-C5C1-9C6D-1985171F1B3B}"/>
              </a:ext>
            </a:extLst>
          </p:cNvPr>
          <p:cNvSpPr>
            <a:spLocks noGrp="1"/>
          </p:cNvSpPr>
          <p:nvPr>
            <p:ph type="title"/>
          </p:nvPr>
        </p:nvSpPr>
        <p:spPr/>
        <p:txBody>
          <a:bodyPr/>
          <a:lstStyle/>
          <a:p>
            <a:pPr algn="ctr"/>
            <a:r>
              <a:rPr lang="en-US" sz="4000" b="1">
                <a:latin typeface="Garamond"/>
              </a:rPr>
              <a:t>Profile of the surface</a:t>
            </a:r>
            <a:endParaRPr lang="en-US"/>
          </a:p>
        </p:txBody>
      </p:sp>
      <p:pic>
        <p:nvPicPr>
          <p:cNvPr id="4" name="Content Placeholder 3" descr="A diagram of a staircase&#10;&#10;Description automatically generated">
            <a:extLst>
              <a:ext uri="{FF2B5EF4-FFF2-40B4-BE49-F238E27FC236}">
                <a16:creationId xmlns:a16="http://schemas.microsoft.com/office/drawing/2014/main" id="{C94A9586-3189-4FF0-D5A2-61EBCC0FC4D3}"/>
              </a:ext>
            </a:extLst>
          </p:cNvPr>
          <p:cNvPicPr>
            <a:picLocks noGrp="1" noChangeAspect="1"/>
          </p:cNvPicPr>
          <p:nvPr>
            <p:ph idx="1"/>
          </p:nvPr>
        </p:nvPicPr>
        <p:blipFill>
          <a:blip r:embed="rId2"/>
          <a:stretch>
            <a:fillRect/>
          </a:stretch>
        </p:blipFill>
        <p:spPr>
          <a:xfrm>
            <a:off x="2748995" y="2457653"/>
            <a:ext cx="6667500" cy="3238092"/>
          </a:xfrm>
        </p:spPr>
      </p:pic>
      <p:sp>
        <p:nvSpPr>
          <p:cNvPr id="5" name="Slide Number Placeholder 4">
            <a:extLst>
              <a:ext uri="{FF2B5EF4-FFF2-40B4-BE49-F238E27FC236}">
                <a16:creationId xmlns:a16="http://schemas.microsoft.com/office/drawing/2014/main" id="{2CDECF64-377C-624B-91D1-E154A1568798}"/>
              </a:ext>
            </a:extLst>
          </p:cNvPr>
          <p:cNvSpPr>
            <a:spLocks noGrp="1"/>
          </p:cNvSpPr>
          <p:nvPr>
            <p:ph type="sldNum" sz="quarter" idx="12"/>
          </p:nvPr>
        </p:nvSpPr>
        <p:spPr/>
        <p:txBody>
          <a:bodyPr/>
          <a:lstStyle/>
          <a:p>
            <a:fld id="{91F18EF7-BE1E-4ECB-84D4-67C2B4D8F095}" type="slidenum">
              <a:rPr lang="en-US" smtClean="0"/>
              <a:t>9</a:t>
            </a:fld>
            <a:endParaRPr lang="en-US"/>
          </a:p>
        </p:txBody>
      </p:sp>
      <p:sp>
        <p:nvSpPr>
          <p:cNvPr id="6" name="Footer Placeholder 5">
            <a:extLst>
              <a:ext uri="{FF2B5EF4-FFF2-40B4-BE49-F238E27FC236}">
                <a16:creationId xmlns:a16="http://schemas.microsoft.com/office/drawing/2014/main" id="{2B44883E-3CAA-50AC-7CAE-A83198B8B1A7}"/>
              </a:ext>
            </a:extLst>
          </p:cNvPr>
          <p:cNvSpPr>
            <a:spLocks noGrp="1"/>
          </p:cNvSpPr>
          <p:nvPr>
            <p:ph type="ftr" sz="quarter" idx="11"/>
          </p:nvPr>
        </p:nvSpPr>
        <p:spPr/>
        <p:txBody>
          <a:bodyPr/>
          <a:lstStyle/>
          <a:p>
            <a:r>
              <a:rPr lang="en-US"/>
              <a:t>ANALYSIS AND MACHINING</a:t>
            </a:r>
          </a:p>
        </p:txBody>
      </p:sp>
    </p:spTree>
    <p:extLst>
      <p:ext uri="{BB962C8B-B14F-4D97-AF65-F5344CB8AC3E}">
        <p14:creationId xmlns:p14="http://schemas.microsoft.com/office/powerpoint/2010/main" val="2386350846"/>
      </p:ext>
    </p:extLst>
  </p:cSld>
  <p:clrMapOvr>
    <a:masterClrMapping/>
  </p:clrMapOvr>
  <mc:AlternateContent xmlns:mc="http://schemas.openxmlformats.org/markup-compatibility/2006" xmlns:p14="http://schemas.microsoft.com/office/powerpoint/2010/main">
    <mc:Choice Requires="p14">
      <p:transition spd="slow" p14:dur="2000" advTm="17339"/>
    </mc:Choice>
    <mc:Fallback xmlns="">
      <p:transition spd="slow" advTm="17339"/>
    </mc:Fallback>
  </mc:AlternateContent>
</p:sld>
</file>

<file path=ppt/theme/theme1.xml><?xml version="1.0" encoding="utf-8"?>
<a:theme xmlns:a="http://schemas.openxmlformats.org/drawingml/2006/main" name="VeniceBeachVTI">
  <a:themeElements>
    <a:clrScheme name="Venice Beach">
      <a:dk1>
        <a:sysClr val="windowText" lastClr="000000"/>
      </a:dk1>
      <a:lt1>
        <a:sysClr val="window" lastClr="FFFFFF"/>
      </a:lt1>
      <a:dk2>
        <a:srgbClr val="2B3E3D"/>
      </a:dk2>
      <a:lt2>
        <a:srgbClr val="FEF3EB"/>
      </a:lt2>
      <a:accent1>
        <a:srgbClr val="FE8542"/>
      </a:accent1>
      <a:accent2>
        <a:srgbClr val="EC6D60"/>
      </a:accent2>
      <a:accent3>
        <a:srgbClr val="CDA32B"/>
      </a:accent3>
      <a:accent4>
        <a:srgbClr val="EE66A7"/>
      </a:accent4>
      <a:accent5>
        <a:srgbClr val="EA5F48"/>
      </a:accent5>
      <a:accent6>
        <a:srgbClr val="C8466B"/>
      </a:accent6>
      <a:hlink>
        <a:srgbClr val="E46153"/>
      </a:hlink>
      <a:folHlink>
        <a:srgbClr val="CF63B0"/>
      </a:folHlink>
    </a:clrScheme>
    <a:fontScheme name="Avenir 1">
      <a:majorFont>
        <a:latin typeface="Avenir Next LT Pro Light"/>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eniceBeachVTI" id="{69839BBA-F383-4FFD-B56A-E36ACE43E09D}" vid="{060D2740-A69C-444A-B833-E03D333ADDA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708FD8CA523A24F90E60ABFE99AC30C" ma:contentTypeVersion="7" ma:contentTypeDescription="Create a new document." ma:contentTypeScope="" ma:versionID="20a4eece57668ba1571349559779056f">
  <xsd:schema xmlns:xsd="http://www.w3.org/2001/XMLSchema" xmlns:xs="http://www.w3.org/2001/XMLSchema" xmlns:p="http://schemas.microsoft.com/office/2006/metadata/properties" xmlns:ns3="2c2d1589-fa19-4553-b913-936b210fce94" xmlns:ns4="ade2875e-bf63-4310-b845-3e03fa15ab57" targetNamespace="http://schemas.microsoft.com/office/2006/metadata/properties" ma:root="true" ma:fieldsID="d5988793f6f4c2a30944d75b929a085f" ns3:_="" ns4:_="">
    <xsd:import namespace="2c2d1589-fa19-4553-b913-936b210fce94"/>
    <xsd:import namespace="ade2875e-bf63-4310-b845-3e03fa15ab57"/>
    <xsd:element name="properties">
      <xsd:complexType>
        <xsd:sequence>
          <xsd:element name="documentManagement">
            <xsd:complexType>
              <xsd:all>
                <xsd:element ref="ns3:MediaServiceMetadata" minOccurs="0"/>
                <xsd:element ref="ns3:MediaServiceFastMetadata" minOccurs="0"/>
                <xsd:element ref="ns3:MediaServiceObjectDetectorVersions" minOccurs="0"/>
                <xsd:element ref="ns4:SharedWithUsers" minOccurs="0"/>
                <xsd:element ref="ns4:SharedWithDetails" minOccurs="0"/>
                <xsd:element ref="ns4:SharingHintHash"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c2d1589-fa19-4553-b913-936b210fce9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_activity" ma:index="14"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ade2875e-bf63-4310-b845-3e03fa15ab57"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element name="SharingHintHash" ma:index="13"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2c2d1589-fa19-4553-b913-936b210fce94" xsi:nil="true"/>
  </documentManagement>
</p:properties>
</file>

<file path=customXml/itemProps1.xml><?xml version="1.0" encoding="utf-8"?>
<ds:datastoreItem xmlns:ds="http://schemas.openxmlformats.org/officeDocument/2006/customXml" ds:itemID="{250ADF2F-E261-44C8-80C6-87FA264F598F}">
  <ds:schemaRefs>
    <ds:schemaRef ds:uri="2c2d1589-fa19-4553-b913-936b210fce94"/>
    <ds:schemaRef ds:uri="ade2875e-bf63-4310-b845-3e03fa15ab57"/>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08A4841A-6D8E-4B45-9EDE-5D03B7E3B735}">
  <ds:schemaRefs>
    <ds:schemaRef ds:uri="http://schemas.microsoft.com/sharepoint/v3/contenttype/forms"/>
  </ds:schemaRefs>
</ds:datastoreItem>
</file>

<file path=customXml/itemProps3.xml><?xml version="1.0" encoding="utf-8"?>
<ds:datastoreItem xmlns:ds="http://schemas.openxmlformats.org/officeDocument/2006/customXml" ds:itemID="{17E3EDCF-2AF9-4CFD-9119-E837CA1495FC}">
  <ds:schemaRefs>
    <ds:schemaRef ds:uri="http://schemas.openxmlformats.org/package/2006/metadata/core-properties"/>
    <ds:schemaRef ds:uri="http://schemas.microsoft.com/office/2006/metadata/properties"/>
    <ds:schemaRef ds:uri="http://schemas.microsoft.com/office/2006/documentManagement/types"/>
    <ds:schemaRef ds:uri="http://schemas.microsoft.com/office/infopath/2007/PartnerControls"/>
    <ds:schemaRef ds:uri="http://purl.org/dc/elements/1.1/"/>
    <ds:schemaRef ds:uri="http://purl.org/dc/terms/"/>
    <ds:schemaRef ds:uri="ade2875e-bf63-4310-b845-3e03fa15ab57"/>
    <ds:schemaRef ds:uri="2c2d1589-fa19-4553-b913-936b210fce94"/>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office theme</Template>
  <TotalTime>144</TotalTime>
  <Words>4011</Words>
  <Application>Microsoft Office PowerPoint</Application>
  <PresentationFormat>Widescreen</PresentationFormat>
  <Paragraphs>398</Paragraphs>
  <Slides>54</Slides>
  <Notes>14</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54</vt:i4>
      </vt:variant>
    </vt:vector>
  </HeadingPairs>
  <TitlesOfParts>
    <vt:vector size="66" baseType="lpstr">
      <vt:lpstr>Algerian</vt:lpstr>
      <vt:lpstr>Arial</vt:lpstr>
      <vt:lpstr>Avenir Next LT Pro</vt:lpstr>
      <vt:lpstr>Avenir Next LT Pro Light</vt:lpstr>
      <vt:lpstr>Book Antiqua</vt:lpstr>
      <vt:lpstr>Calibri</vt:lpstr>
      <vt:lpstr>Cambria</vt:lpstr>
      <vt:lpstr>Garamond</vt:lpstr>
      <vt:lpstr>Lucida Calligraphy</vt:lpstr>
      <vt:lpstr>Segoe UI</vt:lpstr>
      <vt:lpstr>Verdana</vt:lpstr>
      <vt:lpstr>VeniceBeachVTI</vt:lpstr>
      <vt:lpstr>Me-312 group project 2023</vt:lpstr>
      <vt:lpstr>Analysis and machining</vt:lpstr>
      <vt:lpstr>contents</vt:lpstr>
      <vt:lpstr>The team</vt:lpstr>
      <vt:lpstr>About the chosen project-Introduction</vt:lpstr>
      <vt:lpstr>Objective of the project</vt:lpstr>
      <vt:lpstr>Theory- ANALYSIS</vt:lpstr>
      <vt:lpstr>Surface roughness and surface finish</vt:lpstr>
      <vt:lpstr>Profile of the surface</vt:lpstr>
      <vt:lpstr>ROUGHNESS PARAMETERS</vt:lpstr>
      <vt:lpstr>HOW TO MEASURE SURFACE ROUGHNESS?</vt:lpstr>
      <vt:lpstr>Non-contact methods</vt:lpstr>
      <vt:lpstr>Geometric tolerances</vt:lpstr>
      <vt:lpstr>Form tolerances</vt:lpstr>
      <vt:lpstr>PowerPoint Presentation</vt:lpstr>
      <vt:lpstr>PowerPoint Presentation</vt:lpstr>
      <vt:lpstr>Position tolerances</vt:lpstr>
      <vt:lpstr>THEORY- MACHINING</vt:lpstr>
      <vt:lpstr>CONVENTIONAL MACHINING</vt:lpstr>
      <vt:lpstr>Operations performed on lathe machine</vt:lpstr>
      <vt:lpstr>PowerPoint Presentation</vt:lpstr>
      <vt:lpstr>MAchines and equipment</vt:lpstr>
      <vt:lpstr>PROFILOMETER</vt:lpstr>
      <vt:lpstr>PROFILOMETER</vt:lpstr>
      <vt:lpstr>Types of PROFILOMETERs</vt:lpstr>
      <vt:lpstr>Working  principle</vt:lpstr>
      <vt:lpstr>OPTICAL PROFILOMETERS</vt:lpstr>
      <vt:lpstr>3D CMM  (CO-ORDINATE MEASURING MACHINE)</vt:lpstr>
      <vt:lpstr>3D CMM</vt:lpstr>
      <vt:lpstr>PowerPoint Presentation</vt:lpstr>
      <vt:lpstr>Parts of a 3d Cmm</vt:lpstr>
      <vt:lpstr>Working and uses</vt:lpstr>
      <vt:lpstr>Lathe machine</vt:lpstr>
      <vt:lpstr>LATHE MACHINE and it's uses</vt:lpstr>
      <vt:lpstr>Types of lathe </vt:lpstr>
      <vt:lpstr>PARTS OF A LATHE MACHINE</vt:lpstr>
      <vt:lpstr>WORKING PRINCIPLE</vt:lpstr>
      <vt:lpstr>OBSERVATIONAL INFOGRAPHIC</vt:lpstr>
      <vt:lpstr>About the workpieces</vt:lpstr>
      <vt:lpstr>Microscopic view of surface roughness</vt:lpstr>
      <vt:lpstr>PowerPoint Presentation</vt:lpstr>
      <vt:lpstr>The roughness profile of the mid-section</vt:lpstr>
      <vt:lpstr>The roughness profile of the bottom section</vt:lpstr>
      <vt:lpstr>PowerPoint Presentation</vt:lpstr>
      <vt:lpstr>The roughness profile at the top section</vt:lpstr>
      <vt:lpstr>The roughness profile of the mid- section</vt:lpstr>
      <vt:lpstr>The roughness profile of the bottom section</vt:lpstr>
      <vt:lpstr>Parameters observed using 3DCMM</vt:lpstr>
      <vt:lpstr>Parameters observed using 3DCMM</vt:lpstr>
      <vt:lpstr>Results</vt:lpstr>
      <vt:lpstr>BY PROCEEDING FURTHER</vt:lpstr>
      <vt:lpstr>On the last note…</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Meghana M</dc:creator>
  <cp:lastModifiedBy>Gundeti Srivardhan</cp:lastModifiedBy>
  <cp:revision>13</cp:revision>
  <dcterms:created xsi:type="dcterms:W3CDTF">2023-11-03T05:30:23Z</dcterms:created>
  <dcterms:modified xsi:type="dcterms:W3CDTF">2023-12-26T17:43:22Z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0x0101007708FD8CA523A24F90E60ABFE99AC30C</vt:lpwstr>
  </property>
</Properties>
</file>